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73" r:id="rId2"/>
    <p:sldId id="482" r:id="rId3"/>
    <p:sldId id="484" r:id="rId4"/>
    <p:sldId id="483" r:id="rId5"/>
    <p:sldId id="477" r:id="rId6"/>
    <p:sldId id="442" r:id="rId7"/>
    <p:sldId id="416" r:id="rId8"/>
    <p:sldId id="352" r:id="rId9"/>
    <p:sldId id="485" r:id="rId10"/>
    <p:sldId id="414" r:id="rId11"/>
    <p:sldId id="363" r:id="rId12"/>
    <p:sldId id="281" r:id="rId1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5" d="100"/>
          <a:sy n="85" d="100"/>
        </p:scale>
        <p:origin x="60"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B4A4D33-38A5-4CAA-9E69-734E437F6E7A}" type="datetimeFigureOut">
              <a:rPr lang="en-US" smtClean="0"/>
              <a:t>3/21/2021</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495B8AAD-3CCC-4607-85C6-E9503583ABE8}" type="slidenum">
              <a:rPr lang="en-US" smtClean="0"/>
              <a:t>‹#›</a:t>
            </a:fld>
            <a:endParaRPr lang="en-US"/>
          </a:p>
        </p:txBody>
      </p:sp>
    </p:spTree>
    <p:extLst>
      <p:ext uri="{BB962C8B-B14F-4D97-AF65-F5344CB8AC3E}">
        <p14:creationId xmlns:p14="http://schemas.microsoft.com/office/powerpoint/2010/main" val="392172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8299">
              <a:defRPr/>
            </a:pPr>
            <a:fld id="{6FC4559B-9C0B-4125-AF2A-B2D4CDDF9F5C}" type="slidenum">
              <a:rPr lang="en-US">
                <a:solidFill>
                  <a:prstClr val="black"/>
                </a:solidFill>
                <a:latin typeface="Calibri"/>
              </a:rPr>
              <a:pPr defTabSz="928299">
                <a:defRPr/>
              </a:pPr>
              <a:t>5</a:t>
            </a:fld>
            <a:endParaRPr lang="en-US" dirty="0">
              <a:solidFill>
                <a:prstClr val="black"/>
              </a:solidFill>
              <a:latin typeface="Calibri"/>
            </a:endParaRPr>
          </a:p>
        </p:txBody>
      </p:sp>
    </p:spTree>
    <p:extLst>
      <p:ext uri="{BB962C8B-B14F-4D97-AF65-F5344CB8AC3E}">
        <p14:creationId xmlns:p14="http://schemas.microsoft.com/office/powerpoint/2010/main" val="109428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8299"/>
            <a:fld id="{C1EDA147-0ECD-4374-82E1-0B1FF8021276}" type="slidenum">
              <a:rPr lang="en-GB">
                <a:solidFill>
                  <a:prstClr val="black"/>
                </a:solidFill>
                <a:latin typeface="Calibri"/>
              </a:rPr>
              <a:pPr defTabSz="928299"/>
              <a:t>6</a:t>
            </a:fld>
            <a:endParaRPr lang="en-GB" dirty="0">
              <a:solidFill>
                <a:prstClr val="black"/>
              </a:solidFill>
              <a:latin typeface="Calibri"/>
            </a:endParaRPr>
          </a:p>
        </p:txBody>
      </p:sp>
    </p:spTree>
    <p:extLst>
      <p:ext uri="{BB962C8B-B14F-4D97-AF65-F5344CB8AC3E}">
        <p14:creationId xmlns:p14="http://schemas.microsoft.com/office/powerpoint/2010/main" val="356446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28299"/>
            <a:fld id="{C1EDA147-0ECD-4374-82E1-0B1FF8021276}" type="slidenum">
              <a:rPr lang="en-GB">
                <a:solidFill>
                  <a:prstClr val="black"/>
                </a:solidFill>
                <a:latin typeface="Calibri"/>
              </a:rPr>
              <a:pPr defTabSz="928299"/>
              <a:t>8</a:t>
            </a:fld>
            <a:endParaRPr lang="en-GB" dirty="0">
              <a:solidFill>
                <a:prstClr val="black"/>
              </a:solidFill>
              <a:latin typeface="Calibri"/>
            </a:endParaRPr>
          </a:p>
        </p:txBody>
      </p:sp>
    </p:spTree>
    <p:extLst>
      <p:ext uri="{BB962C8B-B14F-4D97-AF65-F5344CB8AC3E}">
        <p14:creationId xmlns:p14="http://schemas.microsoft.com/office/powerpoint/2010/main" val="225887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8299"/>
            <a:fld id="{6FC4559B-9C0B-4125-AF2A-B2D4CDDF9F5C}" type="slidenum">
              <a:rPr lang="en-US">
                <a:solidFill>
                  <a:prstClr val="black"/>
                </a:solidFill>
                <a:latin typeface="Calibri"/>
              </a:rPr>
              <a:pPr defTabSz="928299"/>
              <a:t>11</a:t>
            </a:fld>
            <a:endParaRPr lang="en-US" dirty="0">
              <a:solidFill>
                <a:prstClr val="black"/>
              </a:solidFill>
              <a:latin typeface="Calibri"/>
            </a:endParaRPr>
          </a:p>
        </p:txBody>
      </p:sp>
    </p:spTree>
    <p:extLst>
      <p:ext uri="{BB962C8B-B14F-4D97-AF65-F5344CB8AC3E}">
        <p14:creationId xmlns:p14="http://schemas.microsoft.com/office/powerpoint/2010/main" val="409538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8299">
              <a:defRPr/>
            </a:pPr>
            <a:fld id="{6FC4559B-9C0B-4125-AF2A-B2D4CDDF9F5C}" type="slidenum">
              <a:rPr lang="en-US">
                <a:solidFill>
                  <a:prstClr val="black"/>
                </a:solidFill>
                <a:latin typeface="Calibri"/>
              </a:rPr>
              <a:pPr defTabSz="928299">
                <a:defRPr/>
              </a:pPr>
              <a:t>12</a:t>
            </a:fld>
            <a:endParaRPr lang="en-US" dirty="0">
              <a:solidFill>
                <a:prstClr val="black"/>
              </a:solidFill>
              <a:latin typeface="Calibri"/>
            </a:endParaRPr>
          </a:p>
        </p:txBody>
      </p:sp>
    </p:spTree>
    <p:extLst>
      <p:ext uri="{BB962C8B-B14F-4D97-AF65-F5344CB8AC3E}">
        <p14:creationId xmlns:p14="http://schemas.microsoft.com/office/powerpoint/2010/main" val="4254798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884767" y="1463676"/>
            <a:ext cx="10363200" cy="1470025"/>
          </a:xfrm>
        </p:spPr>
        <p:txBody>
          <a:bodyPr/>
          <a:lstStyle>
            <a:lvl1pPr>
              <a:defRPr/>
            </a:lvl1pPr>
          </a:lstStyle>
          <a:p>
            <a:r>
              <a:rPr lang="en-GB"/>
              <a:t>Click to edit Master title style</a:t>
            </a:r>
          </a:p>
        </p:txBody>
      </p:sp>
      <p:sp>
        <p:nvSpPr>
          <p:cNvPr id="3076" name="Rectangle 4"/>
          <p:cNvSpPr>
            <a:spLocks noGrp="1" noChangeArrowheads="1"/>
          </p:cNvSpPr>
          <p:nvPr>
            <p:ph type="subTitle" idx="1"/>
          </p:nvPr>
        </p:nvSpPr>
        <p:spPr>
          <a:xfrm>
            <a:off x="1799167" y="3219450"/>
            <a:ext cx="8534400" cy="1752600"/>
          </a:xfrm>
        </p:spPr>
        <p:txBody>
          <a:bodyPr/>
          <a:lstStyle>
            <a:lvl1pPr marL="0" indent="0" algn="ctr">
              <a:buFontTx/>
              <a:buNone/>
              <a:defRPr/>
            </a:lvl1pPr>
          </a:lstStyle>
          <a:p>
            <a:r>
              <a:rPr lang="en-GB"/>
              <a:t>Click to edit Master subtitle style</a:t>
            </a:r>
          </a:p>
        </p:txBody>
      </p:sp>
      <p:sp>
        <p:nvSpPr>
          <p:cNvPr id="3082" name="Text Box 10"/>
          <p:cNvSpPr txBox="1">
            <a:spLocks noChangeArrowheads="1"/>
          </p:cNvSpPr>
          <p:nvPr userDrawn="1"/>
        </p:nvSpPr>
        <p:spPr bwMode="auto">
          <a:xfrm>
            <a:off x="8485718" y="-26988"/>
            <a:ext cx="2187074" cy="338554"/>
          </a:xfrm>
          <a:prstGeom prst="rect">
            <a:avLst/>
          </a:prstGeom>
          <a:noFill/>
          <a:ln w="9525">
            <a:noFill/>
            <a:miter lim="800000"/>
            <a:headEnd/>
            <a:tailEnd/>
          </a:ln>
          <a:effectLst/>
        </p:spPr>
        <p:txBody>
          <a:bodyPr wrap="none">
            <a:spAutoFit/>
          </a:bodyPr>
          <a:lstStyle/>
          <a:p>
            <a:pPr fontAlgn="base">
              <a:spcBef>
                <a:spcPct val="0"/>
              </a:spcBef>
              <a:spcAft>
                <a:spcPct val="0"/>
              </a:spcAft>
            </a:pPr>
            <a:r>
              <a:rPr lang="en-GB" sz="1600" b="1" dirty="0">
                <a:solidFill>
                  <a:srgbClr val="FFFFFF"/>
                </a:solidFill>
              </a:rPr>
              <a:t>www.InChI-Trust.org</a:t>
            </a:r>
          </a:p>
        </p:txBody>
      </p:sp>
      <p:sp>
        <p:nvSpPr>
          <p:cNvPr id="3091" name="Rectangle 19"/>
          <p:cNvSpPr>
            <a:spLocks noChangeArrowheads="1"/>
          </p:cNvSpPr>
          <p:nvPr userDrawn="1"/>
        </p:nvSpPr>
        <p:spPr bwMode="auto">
          <a:xfrm>
            <a:off x="0" y="5740400"/>
            <a:ext cx="12192000" cy="1117600"/>
          </a:xfrm>
          <a:prstGeom prst="rect">
            <a:avLst/>
          </a:prstGeom>
          <a:solidFill>
            <a:srgbClr val="036635"/>
          </a:solidFill>
          <a:ln w="9525">
            <a:noFill/>
            <a:miter lim="800000"/>
            <a:headEnd/>
            <a:tailEnd/>
          </a:ln>
          <a:effectLst/>
        </p:spPr>
        <p:txBody>
          <a:bodyPr wrap="none" anchor="ctr"/>
          <a:lstStyle/>
          <a:p>
            <a:pPr algn="ctr" fontAlgn="base">
              <a:spcBef>
                <a:spcPct val="0"/>
              </a:spcBef>
              <a:spcAft>
                <a:spcPct val="0"/>
              </a:spcAft>
            </a:pPr>
            <a:endParaRPr lang="en-US" sz="1800" dirty="0">
              <a:solidFill>
                <a:srgbClr val="000000"/>
              </a:solidFill>
            </a:endParaRPr>
          </a:p>
        </p:txBody>
      </p:sp>
      <p:sp>
        <p:nvSpPr>
          <p:cNvPr id="3092" name="Rectangle 20"/>
          <p:cNvSpPr>
            <a:spLocks noGrp="1" noChangeArrowheads="1"/>
          </p:cNvSpPr>
          <p:nvPr>
            <p:ph type="sldNum" sz="quarter" idx="4"/>
          </p:nvPr>
        </p:nvSpPr>
        <p:spPr/>
        <p:txBody>
          <a:bodyPr/>
          <a:lstStyle>
            <a:lvl1pPr>
              <a:defRPr/>
            </a:lvl1pPr>
          </a:lstStyle>
          <a:p>
            <a:fld id="{CC8E22BC-F09D-45D9-BC78-760FC6764B58}" type="slidenum">
              <a:rPr lang="en-GB">
                <a:solidFill>
                  <a:srgbClr val="FFFFFF"/>
                </a:solidFill>
              </a:rPr>
              <a:pPr/>
              <a:t>‹#›</a:t>
            </a:fld>
            <a:endParaRPr lang="en-GB" dirty="0">
              <a:solidFill>
                <a:srgbClr val="FFFFFF"/>
              </a:solidFill>
            </a:endParaRPr>
          </a:p>
        </p:txBody>
      </p:sp>
      <p:grpSp>
        <p:nvGrpSpPr>
          <p:cNvPr id="3093" name="Group 21"/>
          <p:cNvGrpSpPr>
            <a:grpSpLocks/>
          </p:cNvGrpSpPr>
          <p:nvPr userDrawn="1"/>
        </p:nvGrpSpPr>
        <p:grpSpPr bwMode="auto">
          <a:xfrm>
            <a:off x="4290485" y="5645151"/>
            <a:ext cx="3591983" cy="1312863"/>
            <a:chOff x="3664" y="3556"/>
            <a:chExt cx="1697" cy="827"/>
          </a:xfrm>
        </p:grpSpPr>
        <p:pic>
          <p:nvPicPr>
            <p:cNvPr id="3094" name="Picture 22" descr="InChITrust(w)"/>
            <p:cNvPicPr>
              <a:picLocks noChangeAspect="1" noChangeArrowheads="1"/>
            </p:cNvPicPr>
            <p:nvPr userDrawn="1"/>
          </p:nvPicPr>
          <p:blipFill>
            <a:blip r:embed="rId2" cstate="print">
              <a:clrChange>
                <a:clrFrom>
                  <a:srgbClr val="1D5A11"/>
                </a:clrFrom>
                <a:clrTo>
                  <a:srgbClr val="1D5A11">
                    <a:alpha val="0"/>
                  </a:srgbClr>
                </a:clrTo>
              </a:clrChange>
            </a:blip>
            <a:srcRect/>
            <a:stretch>
              <a:fillRect/>
            </a:stretch>
          </p:blipFill>
          <p:spPr bwMode="auto">
            <a:xfrm>
              <a:off x="3664" y="3564"/>
              <a:ext cx="1670" cy="819"/>
            </a:xfrm>
            <a:prstGeom prst="rect">
              <a:avLst/>
            </a:prstGeom>
            <a:noFill/>
          </p:spPr>
        </p:pic>
        <p:sp>
          <p:nvSpPr>
            <p:cNvPr id="3095" name="Line 23"/>
            <p:cNvSpPr>
              <a:spLocks noChangeShapeType="1"/>
            </p:cNvSpPr>
            <p:nvPr userDrawn="1"/>
          </p:nvSpPr>
          <p:spPr bwMode="auto">
            <a:xfrm flipH="1">
              <a:off x="5332" y="3620"/>
              <a:ext cx="1" cy="698"/>
            </a:xfrm>
            <a:prstGeom prst="line">
              <a:avLst/>
            </a:prstGeom>
            <a:noFill/>
            <a:ln w="9525">
              <a:solidFill>
                <a:srgbClr val="036635"/>
              </a:solidFill>
              <a:round/>
              <a:headEnd/>
              <a:tailEnd/>
            </a:ln>
            <a:effectLst/>
          </p:spPr>
          <p:txBody>
            <a:bodyPr/>
            <a:lstStyle/>
            <a:p>
              <a:pPr fontAlgn="base">
                <a:spcBef>
                  <a:spcPct val="0"/>
                </a:spcBef>
                <a:spcAft>
                  <a:spcPct val="0"/>
                </a:spcAft>
              </a:pPr>
              <a:endParaRPr lang="en-US" sz="1800" dirty="0">
                <a:solidFill>
                  <a:srgbClr val="000000"/>
                </a:solidFill>
              </a:endParaRPr>
            </a:p>
          </p:txBody>
        </p:sp>
        <p:sp>
          <p:nvSpPr>
            <p:cNvPr id="3096" name="Rectangle 24"/>
            <p:cNvSpPr>
              <a:spLocks noChangeArrowheads="1"/>
            </p:cNvSpPr>
            <p:nvPr userDrawn="1"/>
          </p:nvSpPr>
          <p:spPr bwMode="auto">
            <a:xfrm>
              <a:off x="5295" y="3556"/>
              <a:ext cx="66" cy="58"/>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1800" dirty="0">
                <a:solidFill>
                  <a:srgbClr val="000000"/>
                </a:solidFill>
              </a:endParaRPr>
            </a:p>
          </p:txBody>
        </p:sp>
      </p:grpSp>
      <p:sp>
        <p:nvSpPr>
          <p:cNvPr id="3097" name="Line 25"/>
          <p:cNvSpPr>
            <a:spLocks noChangeShapeType="1"/>
          </p:cNvSpPr>
          <p:nvPr userDrawn="1"/>
        </p:nvSpPr>
        <p:spPr bwMode="auto">
          <a:xfrm flipV="1">
            <a:off x="0" y="144463"/>
            <a:ext cx="12192000" cy="0"/>
          </a:xfrm>
          <a:prstGeom prst="line">
            <a:avLst/>
          </a:prstGeom>
          <a:noFill/>
          <a:ln w="317500">
            <a:solidFill>
              <a:srgbClr val="036635"/>
            </a:solidFill>
            <a:round/>
            <a:headEnd/>
            <a:tailEnd/>
          </a:ln>
          <a:effectLst/>
        </p:spPr>
        <p:txBody>
          <a:bodyPr/>
          <a:lstStyle/>
          <a:p>
            <a:pPr fontAlgn="base">
              <a:spcBef>
                <a:spcPct val="0"/>
              </a:spcBef>
              <a:spcAft>
                <a:spcPct val="0"/>
              </a:spcAft>
            </a:pPr>
            <a:endParaRPr lang="en-US" sz="1800" dirty="0">
              <a:solidFill>
                <a:srgbClr val="000000"/>
              </a:solidFill>
            </a:endParaRPr>
          </a:p>
        </p:txBody>
      </p:sp>
      <p:sp>
        <p:nvSpPr>
          <p:cNvPr id="3098" name="Text Box 26"/>
          <p:cNvSpPr txBox="1">
            <a:spLocks noChangeArrowheads="1"/>
          </p:cNvSpPr>
          <p:nvPr userDrawn="1"/>
        </p:nvSpPr>
        <p:spPr bwMode="auto">
          <a:xfrm>
            <a:off x="8485718" y="-26988"/>
            <a:ext cx="2108654" cy="338554"/>
          </a:xfrm>
          <a:prstGeom prst="rect">
            <a:avLst/>
          </a:prstGeom>
          <a:noFill/>
          <a:ln w="9525">
            <a:noFill/>
            <a:miter lim="800000"/>
            <a:headEnd/>
            <a:tailEnd/>
          </a:ln>
          <a:effectLst/>
        </p:spPr>
        <p:txBody>
          <a:bodyPr wrap="none">
            <a:spAutoFit/>
          </a:bodyPr>
          <a:lstStyle/>
          <a:p>
            <a:pPr fontAlgn="base">
              <a:spcBef>
                <a:spcPct val="0"/>
              </a:spcBef>
              <a:spcAft>
                <a:spcPct val="0"/>
              </a:spcAft>
            </a:pPr>
            <a:r>
              <a:rPr lang="en-GB" sz="1600" b="1" dirty="0">
                <a:solidFill>
                  <a:srgbClr val="FFFFFF"/>
                </a:solidFill>
              </a:rPr>
              <a:t>www.inchi-trust.org</a:t>
            </a:r>
          </a:p>
        </p:txBody>
      </p:sp>
      <p:sp>
        <p:nvSpPr>
          <p:cNvPr id="3099" name="Rectangle 27"/>
          <p:cNvSpPr>
            <a:spLocks noGrp="1" noChangeArrowheads="1"/>
          </p:cNvSpPr>
          <p:nvPr>
            <p:ph type="dt" sz="half" idx="2"/>
          </p:nvPr>
        </p:nvSpPr>
        <p:spPr/>
        <p:txBody>
          <a:bodyPr/>
          <a:lstStyle>
            <a:lvl1pPr>
              <a:defRPr/>
            </a:lvl1pPr>
          </a:lstStyle>
          <a:p>
            <a:fld id="{5738F5A7-E01C-4FC2-BC53-6671083540F6}"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403361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F3D7FC2-F885-4BE5-B8C8-7D16A620B7BB}" type="slidenum">
              <a:rPr lang="en-GB">
                <a:solidFill>
                  <a:srgbClr val="FFFFFF"/>
                </a:solidFill>
              </a:rPr>
              <a:pPr/>
              <a:t>‹#›</a:t>
            </a:fld>
            <a:endParaRPr lang="en-GB" dirty="0">
              <a:solidFill>
                <a:srgbClr val="FFFFFF"/>
              </a:solidFill>
            </a:endParaRPr>
          </a:p>
        </p:txBody>
      </p:sp>
      <p:sp>
        <p:nvSpPr>
          <p:cNvPr id="5" name="Date Placeholder 4"/>
          <p:cNvSpPr>
            <a:spLocks noGrp="1"/>
          </p:cNvSpPr>
          <p:nvPr>
            <p:ph type="dt" sz="half" idx="11"/>
          </p:nvPr>
        </p:nvSpPr>
        <p:spPr/>
        <p:txBody>
          <a:bodyPr/>
          <a:lstStyle>
            <a:lvl1pPr>
              <a:defRPr/>
            </a:lvl1pPr>
          </a:lstStyle>
          <a:p>
            <a:fld id="{A81C9228-604D-43B4-8E49-BA4C6688203D}"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422704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9567" y="363538"/>
            <a:ext cx="2743200" cy="5338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9967" y="363538"/>
            <a:ext cx="8026400" cy="5338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6D29714-FE78-421E-A21E-847C1754036F}" type="slidenum">
              <a:rPr lang="en-GB">
                <a:solidFill>
                  <a:srgbClr val="FFFFFF"/>
                </a:solidFill>
              </a:rPr>
              <a:pPr/>
              <a:t>‹#›</a:t>
            </a:fld>
            <a:endParaRPr lang="en-GB" dirty="0">
              <a:solidFill>
                <a:srgbClr val="FFFFFF"/>
              </a:solidFill>
            </a:endParaRPr>
          </a:p>
        </p:txBody>
      </p:sp>
      <p:sp>
        <p:nvSpPr>
          <p:cNvPr id="5" name="Date Placeholder 4"/>
          <p:cNvSpPr>
            <a:spLocks noGrp="1"/>
          </p:cNvSpPr>
          <p:nvPr>
            <p:ph type="dt" sz="half" idx="11"/>
          </p:nvPr>
        </p:nvSpPr>
        <p:spPr/>
        <p:txBody>
          <a:bodyPr/>
          <a:lstStyle>
            <a:lvl1pPr>
              <a:defRPr/>
            </a:lvl1pPr>
          </a:lstStyle>
          <a:p>
            <a:fld id="{2F0CB228-4CCD-42EA-8789-E16D7D0F7F6F}"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202719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087C634-9A2E-45D6-A152-E31350D900B1}" type="slidenum">
              <a:rPr lang="en-GB">
                <a:solidFill>
                  <a:srgbClr val="FFFFFF"/>
                </a:solidFill>
              </a:rPr>
              <a:pPr/>
              <a:t>‹#›</a:t>
            </a:fld>
            <a:endParaRPr lang="en-GB" dirty="0">
              <a:solidFill>
                <a:srgbClr val="FFFFFF"/>
              </a:solidFill>
            </a:endParaRPr>
          </a:p>
        </p:txBody>
      </p:sp>
      <p:sp>
        <p:nvSpPr>
          <p:cNvPr id="5" name="Date Placeholder 4"/>
          <p:cNvSpPr>
            <a:spLocks noGrp="1"/>
          </p:cNvSpPr>
          <p:nvPr>
            <p:ph type="dt" sz="half" idx="11"/>
          </p:nvPr>
        </p:nvSpPr>
        <p:spPr/>
        <p:txBody>
          <a:bodyPr/>
          <a:lstStyle>
            <a:lvl1pPr>
              <a:defRPr/>
            </a:lvl1pPr>
          </a:lstStyle>
          <a:p>
            <a:fld id="{45D0EAD9-AE09-49B7-8124-D18139D8E6D8}"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105354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50600EC-78FB-433E-9C57-4EFB3E7BC885}" type="slidenum">
              <a:rPr lang="en-GB">
                <a:solidFill>
                  <a:srgbClr val="FFFFFF"/>
                </a:solidFill>
              </a:rPr>
              <a:pPr/>
              <a:t>‹#›</a:t>
            </a:fld>
            <a:endParaRPr lang="en-GB" dirty="0">
              <a:solidFill>
                <a:srgbClr val="FFFFFF"/>
              </a:solidFill>
            </a:endParaRPr>
          </a:p>
        </p:txBody>
      </p:sp>
      <p:sp>
        <p:nvSpPr>
          <p:cNvPr id="5" name="Date Placeholder 4"/>
          <p:cNvSpPr>
            <a:spLocks noGrp="1"/>
          </p:cNvSpPr>
          <p:nvPr>
            <p:ph type="dt" sz="half" idx="11"/>
          </p:nvPr>
        </p:nvSpPr>
        <p:spPr/>
        <p:txBody>
          <a:bodyPr/>
          <a:lstStyle>
            <a:lvl1pPr>
              <a:defRPr/>
            </a:lvl1pPr>
          </a:lstStyle>
          <a:p>
            <a:fld id="{CAF71131-6D0C-4699-938C-3A4FBD74150D}"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349555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9967" y="1589088"/>
            <a:ext cx="53848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967" y="1589088"/>
            <a:ext cx="53848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DDEA96D-4CA7-41BF-A7DE-40C244582029}" type="slidenum">
              <a:rPr lang="en-GB">
                <a:solidFill>
                  <a:srgbClr val="FFFFFF"/>
                </a:solidFill>
              </a:rPr>
              <a:pPr/>
              <a:t>‹#›</a:t>
            </a:fld>
            <a:endParaRPr lang="en-GB" dirty="0">
              <a:solidFill>
                <a:srgbClr val="FFFFFF"/>
              </a:solidFill>
            </a:endParaRPr>
          </a:p>
        </p:txBody>
      </p:sp>
      <p:sp>
        <p:nvSpPr>
          <p:cNvPr id="6" name="Date Placeholder 5"/>
          <p:cNvSpPr>
            <a:spLocks noGrp="1"/>
          </p:cNvSpPr>
          <p:nvPr>
            <p:ph type="dt" sz="half" idx="11"/>
          </p:nvPr>
        </p:nvSpPr>
        <p:spPr/>
        <p:txBody>
          <a:bodyPr/>
          <a:lstStyle>
            <a:lvl1pPr>
              <a:defRPr/>
            </a:lvl1pPr>
          </a:lstStyle>
          <a:p>
            <a:fld id="{DF027405-0F14-4EB3-88FF-3AA2DA8D88B8}"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426166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0B2B1A9-C97B-4C1A-B6B2-38A9A4674DDA}" type="slidenum">
              <a:rPr lang="en-GB">
                <a:solidFill>
                  <a:srgbClr val="FFFFFF"/>
                </a:solidFill>
              </a:rPr>
              <a:pPr/>
              <a:t>‹#›</a:t>
            </a:fld>
            <a:endParaRPr lang="en-GB" dirty="0">
              <a:solidFill>
                <a:srgbClr val="FFFFFF"/>
              </a:solidFill>
            </a:endParaRPr>
          </a:p>
        </p:txBody>
      </p:sp>
      <p:sp>
        <p:nvSpPr>
          <p:cNvPr id="8" name="Date Placeholder 7"/>
          <p:cNvSpPr>
            <a:spLocks noGrp="1"/>
          </p:cNvSpPr>
          <p:nvPr>
            <p:ph type="dt" sz="half" idx="11"/>
          </p:nvPr>
        </p:nvSpPr>
        <p:spPr/>
        <p:txBody>
          <a:bodyPr/>
          <a:lstStyle>
            <a:lvl1pPr>
              <a:defRPr/>
            </a:lvl1pPr>
          </a:lstStyle>
          <a:p>
            <a:fld id="{5D7E5057-02CE-414F-8F34-F2A17AA73CD2}"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375704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CBC9F8C-2966-4273-882E-00FA72B66A8E}" type="slidenum">
              <a:rPr lang="en-GB">
                <a:solidFill>
                  <a:srgbClr val="FFFFFF"/>
                </a:solidFill>
              </a:rPr>
              <a:pPr/>
              <a:t>‹#›</a:t>
            </a:fld>
            <a:endParaRPr lang="en-GB" dirty="0">
              <a:solidFill>
                <a:srgbClr val="FFFFFF"/>
              </a:solidFill>
            </a:endParaRPr>
          </a:p>
        </p:txBody>
      </p:sp>
      <p:sp>
        <p:nvSpPr>
          <p:cNvPr id="4" name="Date Placeholder 3"/>
          <p:cNvSpPr>
            <a:spLocks noGrp="1"/>
          </p:cNvSpPr>
          <p:nvPr>
            <p:ph type="dt" sz="half" idx="11"/>
          </p:nvPr>
        </p:nvSpPr>
        <p:spPr/>
        <p:txBody>
          <a:bodyPr/>
          <a:lstStyle>
            <a:lvl1pPr>
              <a:defRPr/>
            </a:lvl1pPr>
          </a:lstStyle>
          <a:p>
            <a:fld id="{D54482B1-A209-4D0C-8E15-F022D04FA918}"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185388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4D1E5F5-91FD-4574-B8EA-CC900ACDA65B}" type="slidenum">
              <a:rPr lang="en-GB">
                <a:solidFill>
                  <a:srgbClr val="FFFFFF"/>
                </a:solidFill>
              </a:rPr>
              <a:pPr/>
              <a:t>‹#›</a:t>
            </a:fld>
            <a:endParaRPr lang="en-GB" dirty="0">
              <a:solidFill>
                <a:srgbClr val="FFFFFF"/>
              </a:solidFill>
            </a:endParaRPr>
          </a:p>
        </p:txBody>
      </p:sp>
      <p:sp>
        <p:nvSpPr>
          <p:cNvPr id="3" name="Date Placeholder 2"/>
          <p:cNvSpPr>
            <a:spLocks noGrp="1"/>
          </p:cNvSpPr>
          <p:nvPr>
            <p:ph type="dt" sz="half" idx="11"/>
          </p:nvPr>
        </p:nvSpPr>
        <p:spPr/>
        <p:txBody>
          <a:bodyPr/>
          <a:lstStyle>
            <a:lvl1pPr>
              <a:defRPr/>
            </a:lvl1pPr>
          </a:lstStyle>
          <a:p>
            <a:fld id="{07C69AA7-08E9-4E8E-821C-62CBF84251E7}"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197568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759FFB3-4971-4E9C-A502-52FF84F4BD96}" type="slidenum">
              <a:rPr lang="en-GB">
                <a:solidFill>
                  <a:srgbClr val="FFFFFF"/>
                </a:solidFill>
              </a:rPr>
              <a:pPr/>
              <a:t>‹#›</a:t>
            </a:fld>
            <a:endParaRPr lang="en-GB" dirty="0">
              <a:solidFill>
                <a:srgbClr val="FFFFFF"/>
              </a:solidFill>
            </a:endParaRPr>
          </a:p>
        </p:txBody>
      </p:sp>
      <p:sp>
        <p:nvSpPr>
          <p:cNvPr id="6" name="Date Placeholder 5"/>
          <p:cNvSpPr>
            <a:spLocks noGrp="1"/>
          </p:cNvSpPr>
          <p:nvPr>
            <p:ph type="dt" sz="half" idx="11"/>
          </p:nvPr>
        </p:nvSpPr>
        <p:spPr/>
        <p:txBody>
          <a:bodyPr/>
          <a:lstStyle>
            <a:lvl1pPr>
              <a:defRPr/>
            </a:lvl1pPr>
          </a:lstStyle>
          <a:p>
            <a:fld id="{93E88130-5DAB-41A1-A314-5386795E3EAE}"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14514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BB58388-B7C3-45CB-B9FF-F1C67A376EC2}" type="slidenum">
              <a:rPr lang="en-GB">
                <a:solidFill>
                  <a:srgbClr val="FFFFFF"/>
                </a:solidFill>
              </a:rPr>
              <a:pPr/>
              <a:t>‹#›</a:t>
            </a:fld>
            <a:endParaRPr lang="en-GB" dirty="0">
              <a:solidFill>
                <a:srgbClr val="FFFFFF"/>
              </a:solidFill>
            </a:endParaRPr>
          </a:p>
        </p:txBody>
      </p:sp>
      <p:sp>
        <p:nvSpPr>
          <p:cNvPr id="6" name="Date Placeholder 5"/>
          <p:cNvSpPr>
            <a:spLocks noGrp="1"/>
          </p:cNvSpPr>
          <p:nvPr>
            <p:ph type="dt" sz="half" idx="11"/>
          </p:nvPr>
        </p:nvSpPr>
        <p:spPr/>
        <p:txBody>
          <a:bodyPr/>
          <a:lstStyle>
            <a:lvl1pPr>
              <a:defRPr/>
            </a:lvl1pPr>
          </a:lstStyle>
          <a:p>
            <a:fld id="{2E850F2E-CB76-488E-877B-34CE5A89A37E}" type="datetime3">
              <a:rPr lang="en-GB">
                <a:solidFill>
                  <a:srgbClr val="FFFFFF"/>
                </a:solidFill>
              </a:rPr>
              <a:pPr/>
              <a:t>21 March, 2021</a:t>
            </a:fld>
            <a:endParaRPr lang="en-GB" dirty="0">
              <a:solidFill>
                <a:srgbClr val="FFFFFF"/>
              </a:solidFill>
            </a:endParaRPr>
          </a:p>
        </p:txBody>
      </p:sp>
    </p:spTree>
    <p:extLst>
      <p:ext uri="{BB962C8B-B14F-4D97-AF65-F5344CB8AC3E}">
        <p14:creationId xmlns:p14="http://schemas.microsoft.com/office/powerpoint/2010/main" val="52733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5740400"/>
            <a:ext cx="12192000" cy="1117600"/>
          </a:xfrm>
          <a:prstGeom prst="rect">
            <a:avLst/>
          </a:prstGeom>
          <a:solidFill>
            <a:srgbClr val="036635"/>
          </a:solidFill>
          <a:ln w="9525">
            <a:noFill/>
            <a:miter lim="800000"/>
            <a:headEnd/>
            <a:tailEnd/>
          </a:ln>
          <a:effectLst/>
        </p:spPr>
        <p:txBody>
          <a:bodyPr wrap="none" anchor="ctr"/>
          <a:lstStyle/>
          <a:p>
            <a:pPr algn="ctr" fontAlgn="base">
              <a:spcBef>
                <a:spcPct val="0"/>
              </a:spcBef>
              <a:spcAft>
                <a:spcPct val="0"/>
              </a:spcAft>
            </a:pPr>
            <a:endParaRPr lang="en-US" sz="1800" dirty="0">
              <a:solidFill>
                <a:srgbClr val="000000"/>
              </a:solidFill>
            </a:endParaRPr>
          </a:p>
        </p:txBody>
      </p:sp>
      <p:sp>
        <p:nvSpPr>
          <p:cNvPr id="1026" name="Rectangle 2"/>
          <p:cNvSpPr>
            <a:spLocks noGrp="1" noChangeArrowheads="1"/>
          </p:cNvSpPr>
          <p:nvPr>
            <p:ph type="title"/>
          </p:nvPr>
        </p:nvSpPr>
        <p:spPr bwMode="auto">
          <a:xfrm>
            <a:off x="579967" y="3635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sldNum" sz="quarter" idx="4"/>
          </p:nvPr>
        </p:nvSpPr>
        <p:spPr bwMode="auto">
          <a:xfrm>
            <a:off x="10210800" y="6115050"/>
            <a:ext cx="1363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chemeClr val="bg1"/>
                </a:solidFill>
              </a:defRPr>
            </a:lvl1pPr>
          </a:lstStyle>
          <a:p>
            <a:pPr fontAlgn="base">
              <a:spcBef>
                <a:spcPct val="0"/>
              </a:spcBef>
              <a:spcAft>
                <a:spcPct val="0"/>
              </a:spcAft>
            </a:pPr>
            <a:fld id="{16EB0EA6-7658-4587-9F8F-E632B6244850}" type="slidenum">
              <a:rPr lang="en-GB">
                <a:solidFill>
                  <a:srgbClr val="FFFFFF"/>
                </a:solidFill>
              </a:rPr>
              <a:pPr fontAlgn="base">
                <a:spcBef>
                  <a:spcPct val="0"/>
                </a:spcBef>
                <a:spcAft>
                  <a:spcPct val="0"/>
                </a:spcAft>
              </a:pPr>
              <a:t>‹#›</a:t>
            </a:fld>
            <a:endParaRPr lang="en-GB" dirty="0">
              <a:solidFill>
                <a:srgbClr val="FFFFFF"/>
              </a:solidFill>
            </a:endParaRPr>
          </a:p>
        </p:txBody>
      </p:sp>
      <p:sp>
        <p:nvSpPr>
          <p:cNvPr id="1034" name="Line 10"/>
          <p:cNvSpPr>
            <a:spLocks noChangeShapeType="1"/>
          </p:cNvSpPr>
          <p:nvPr/>
        </p:nvSpPr>
        <p:spPr bwMode="auto">
          <a:xfrm flipV="1">
            <a:off x="0" y="144463"/>
            <a:ext cx="12192000" cy="0"/>
          </a:xfrm>
          <a:prstGeom prst="line">
            <a:avLst/>
          </a:prstGeom>
          <a:noFill/>
          <a:ln w="317500">
            <a:solidFill>
              <a:srgbClr val="036635"/>
            </a:solidFill>
            <a:round/>
            <a:headEnd/>
            <a:tailEnd/>
          </a:ln>
          <a:effectLst/>
        </p:spPr>
        <p:txBody>
          <a:bodyPr/>
          <a:lstStyle/>
          <a:p>
            <a:pPr fontAlgn="base">
              <a:spcBef>
                <a:spcPct val="0"/>
              </a:spcBef>
              <a:spcAft>
                <a:spcPct val="0"/>
              </a:spcAft>
            </a:pPr>
            <a:endParaRPr lang="en-US" sz="1800" dirty="0">
              <a:solidFill>
                <a:srgbClr val="000000"/>
              </a:solidFill>
            </a:endParaRPr>
          </a:p>
        </p:txBody>
      </p:sp>
      <p:grpSp>
        <p:nvGrpSpPr>
          <p:cNvPr id="1038" name="Group 14"/>
          <p:cNvGrpSpPr>
            <a:grpSpLocks/>
          </p:cNvGrpSpPr>
          <p:nvPr/>
        </p:nvGrpSpPr>
        <p:grpSpPr bwMode="auto">
          <a:xfrm>
            <a:off x="4290485" y="5645151"/>
            <a:ext cx="3591983" cy="1312863"/>
            <a:chOff x="3664" y="3556"/>
            <a:chExt cx="1697" cy="827"/>
          </a:xfrm>
        </p:grpSpPr>
        <p:pic>
          <p:nvPicPr>
            <p:cNvPr id="1039" name="Picture 15" descr="InChITrust(w)"/>
            <p:cNvPicPr>
              <a:picLocks noChangeAspect="1" noChangeArrowheads="1"/>
            </p:cNvPicPr>
            <p:nvPr userDrawn="1"/>
          </p:nvPicPr>
          <p:blipFill>
            <a:blip r:embed="rId13" cstate="print">
              <a:clrChange>
                <a:clrFrom>
                  <a:srgbClr val="1D5A11"/>
                </a:clrFrom>
                <a:clrTo>
                  <a:srgbClr val="1D5A11">
                    <a:alpha val="0"/>
                  </a:srgbClr>
                </a:clrTo>
              </a:clrChange>
            </a:blip>
            <a:srcRect/>
            <a:stretch>
              <a:fillRect/>
            </a:stretch>
          </p:blipFill>
          <p:spPr bwMode="auto">
            <a:xfrm>
              <a:off x="3664" y="3564"/>
              <a:ext cx="1670" cy="819"/>
            </a:xfrm>
            <a:prstGeom prst="rect">
              <a:avLst/>
            </a:prstGeom>
            <a:noFill/>
          </p:spPr>
        </p:pic>
        <p:sp>
          <p:nvSpPr>
            <p:cNvPr id="1040" name="Line 16"/>
            <p:cNvSpPr>
              <a:spLocks noChangeShapeType="1"/>
            </p:cNvSpPr>
            <p:nvPr userDrawn="1"/>
          </p:nvSpPr>
          <p:spPr bwMode="auto">
            <a:xfrm flipH="1">
              <a:off x="5332" y="3620"/>
              <a:ext cx="1" cy="698"/>
            </a:xfrm>
            <a:prstGeom prst="line">
              <a:avLst/>
            </a:prstGeom>
            <a:noFill/>
            <a:ln w="9525">
              <a:solidFill>
                <a:srgbClr val="036635"/>
              </a:solidFill>
              <a:round/>
              <a:headEnd/>
              <a:tailEnd/>
            </a:ln>
            <a:effectLst/>
          </p:spPr>
          <p:txBody>
            <a:bodyPr/>
            <a:lstStyle/>
            <a:p>
              <a:pPr fontAlgn="base">
                <a:spcBef>
                  <a:spcPct val="0"/>
                </a:spcBef>
                <a:spcAft>
                  <a:spcPct val="0"/>
                </a:spcAft>
              </a:pPr>
              <a:endParaRPr lang="en-US" sz="1800" dirty="0">
                <a:solidFill>
                  <a:srgbClr val="000000"/>
                </a:solidFill>
              </a:endParaRPr>
            </a:p>
          </p:txBody>
        </p:sp>
        <p:sp>
          <p:nvSpPr>
            <p:cNvPr id="1041" name="Rectangle 17"/>
            <p:cNvSpPr>
              <a:spLocks noChangeArrowheads="1"/>
            </p:cNvSpPr>
            <p:nvPr userDrawn="1"/>
          </p:nvSpPr>
          <p:spPr bwMode="auto">
            <a:xfrm>
              <a:off x="5295" y="3556"/>
              <a:ext cx="66" cy="58"/>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1800" dirty="0">
                <a:solidFill>
                  <a:srgbClr val="000000"/>
                </a:solidFill>
              </a:endParaRPr>
            </a:p>
          </p:txBody>
        </p:sp>
      </p:grpSp>
      <p:sp>
        <p:nvSpPr>
          <p:cNvPr id="1042" name="Text Box 18"/>
          <p:cNvSpPr txBox="1">
            <a:spLocks noChangeArrowheads="1"/>
          </p:cNvSpPr>
          <p:nvPr/>
        </p:nvSpPr>
        <p:spPr bwMode="auto">
          <a:xfrm>
            <a:off x="8485718" y="-26988"/>
            <a:ext cx="2108654" cy="338554"/>
          </a:xfrm>
          <a:prstGeom prst="rect">
            <a:avLst/>
          </a:prstGeom>
          <a:noFill/>
          <a:ln w="9525">
            <a:noFill/>
            <a:miter lim="800000"/>
            <a:headEnd/>
            <a:tailEnd/>
          </a:ln>
          <a:effectLst/>
        </p:spPr>
        <p:txBody>
          <a:bodyPr wrap="none">
            <a:spAutoFit/>
          </a:bodyPr>
          <a:lstStyle/>
          <a:p>
            <a:pPr fontAlgn="base">
              <a:spcBef>
                <a:spcPct val="0"/>
              </a:spcBef>
              <a:spcAft>
                <a:spcPct val="0"/>
              </a:spcAft>
            </a:pPr>
            <a:r>
              <a:rPr lang="en-GB" sz="1600" b="1" dirty="0">
                <a:solidFill>
                  <a:srgbClr val="FFFFFF"/>
                </a:solidFill>
              </a:rPr>
              <a:t>www.inchi-trust.org</a:t>
            </a:r>
          </a:p>
        </p:txBody>
      </p:sp>
      <p:sp>
        <p:nvSpPr>
          <p:cNvPr id="1027" name="Rectangle 3"/>
          <p:cNvSpPr>
            <a:spLocks noGrp="1" noChangeArrowheads="1"/>
          </p:cNvSpPr>
          <p:nvPr>
            <p:ph type="body" idx="1"/>
          </p:nvPr>
        </p:nvSpPr>
        <p:spPr bwMode="auto">
          <a:xfrm>
            <a:off x="579967" y="1589088"/>
            <a:ext cx="10972800"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 </a:t>
            </a:r>
          </a:p>
        </p:txBody>
      </p:sp>
      <p:sp>
        <p:nvSpPr>
          <p:cNvPr id="1028" name="Rectangle 4"/>
          <p:cNvSpPr>
            <a:spLocks noGrp="1" noChangeArrowheads="1"/>
          </p:cNvSpPr>
          <p:nvPr>
            <p:ph type="dt" sz="half" idx="2"/>
          </p:nvPr>
        </p:nvSpPr>
        <p:spPr bwMode="auto">
          <a:xfrm>
            <a:off x="607484" y="1"/>
            <a:ext cx="28448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pPr fontAlgn="base">
              <a:spcBef>
                <a:spcPct val="0"/>
              </a:spcBef>
              <a:spcAft>
                <a:spcPct val="0"/>
              </a:spcAft>
            </a:pPr>
            <a:fld id="{4E71795D-5D9B-4935-8F71-6E002623821A}" type="datetime3">
              <a:rPr lang="en-GB">
                <a:solidFill>
                  <a:srgbClr val="FFFFFF"/>
                </a:solidFill>
              </a:rPr>
              <a:pPr fontAlgn="base">
                <a:spcBef>
                  <a:spcPct val="0"/>
                </a:spcBef>
                <a:spcAft>
                  <a:spcPct val="0"/>
                </a:spcAft>
              </a:pPr>
              <a:t>21 March, 2021</a:t>
            </a:fld>
            <a:endParaRPr lang="en-GB" dirty="0">
              <a:solidFill>
                <a:srgbClr val="FFFFFF"/>
              </a:solidFill>
            </a:endParaRPr>
          </a:p>
        </p:txBody>
      </p:sp>
    </p:spTree>
    <p:extLst>
      <p:ext uri="{BB962C8B-B14F-4D97-AF65-F5344CB8AC3E}">
        <p14:creationId xmlns:p14="http://schemas.microsoft.com/office/powerpoint/2010/main" val="3685707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Arial" charset="0"/>
        </a:defRPr>
      </a:lvl2pPr>
      <a:lvl3pPr algn="ctr" rtl="0" fontAlgn="base">
        <a:spcBef>
          <a:spcPct val="0"/>
        </a:spcBef>
        <a:spcAft>
          <a:spcPct val="0"/>
        </a:spcAft>
        <a:defRPr sz="4400" b="1">
          <a:solidFill>
            <a:schemeClr val="tx2"/>
          </a:solidFill>
          <a:latin typeface="Arial" charset="0"/>
        </a:defRPr>
      </a:lvl3pPr>
      <a:lvl4pPr algn="ctr" rtl="0" fontAlgn="base">
        <a:spcBef>
          <a:spcPct val="0"/>
        </a:spcBef>
        <a:spcAft>
          <a:spcPct val="0"/>
        </a:spcAft>
        <a:defRPr sz="4400" b="1">
          <a:solidFill>
            <a:schemeClr val="tx2"/>
          </a:solidFill>
          <a:latin typeface="Arial" charset="0"/>
        </a:defRPr>
      </a:lvl4pPr>
      <a:lvl5pPr algn="ctr" rtl="0" fontAlgn="base">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AnJ5toz26c"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mail.textd.com/owa/redir.aspx?C=2R5z4vwQ-UO-1v6EkAKkkzlBI7sLbtBIotaFDkPH-qjvB5ibA8JXkIO614iaziAbvW0dEYPZEgU.&amp;URL=http://www.youtube.com/watch?v=qrCqJ0o4jGs" TargetMode="External"/><Relationship Id="rId5" Type="http://schemas.openxmlformats.org/officeDocument/2006/relationships/hyperlink" Target="https://mail.textd.com/owa/redir.aspx?C=2R5z4vwQ-UO-1v6EkAKkkzlBI7sLbtBIotaFDkPH-qjvB5ibA8JXkIO614iaziAbvW0dEYPZEgU.&amp;URL=http://www.youtube.com/watch?v=UxSNOtv8Rjw" TargetMode="External"/><Relationship Id="rId4" Type="http://schemas.openxmlformats.org/officeDocument/2006/relationships/hyperlink" Target="https://mail.textd.com/owa/redir.aspx?C=2R5z4vwQ-UO-1v6EkAKkkzlBI7sLbtBIotaFDkPH-qjvB5ibA8JXkIO614iaziAbvW0dEYPZEgU.&amp;URL=http://www.youtube.com/watch?v=X9c0PHXPfs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C56A-D84E-47E8-BED7-B0C2910BC4F5}"/>
              </a:ext>
            </a:extLst>
          </p:cNvPr>
          <p:cNvSpPr>
            <a:spLocks noGrp="1"/>
          </p:cNvSpPr>
          <p:nvPr>
            <p:ph type="title"/>
          </p:nvPr>
        </p:nvSpPr>
        <p:spPr>
          <a:xfrm>
            <a:off x="579967" y="363538"/>
            <a:ext cx="10972800" cy="5046135"/>
          </a:xfrm>
        </p:spPr>
        <p:txBody>
          <a:bodyPr/>
          <a:lstStyle/>
          <a:p>
            <a:br>
              <a:rPr lang="en-US" sz="2800" b="1" dirty="0"/>
            </a:br>
            <a:br>
              <a:rPr lang="en-US" sz="2800" b="1" dirty="0"/>
            </a:br>
            <a:br>
              <a:rPr lang="en-US" sz="2800" b="1" dirty="0"/>
            </a:br>
            <a:br>
              <a:rPr lang="en-US" sz="2800" b="1" dirty="0"/>
            </a:br>
            <a:br>
              <a:rPr lang="en-US" sz="2800" b="1" dirty="0"/>
            </a:br>
            <a:br>
              <a:rPr lang="en-US" sz="2800" b="1" dirty="0"/>
            </a:br>
            <a:br>
              <a:rPr lang="en-US" sz="2800" b="1" dirty="0"/>
            </a:br>
            <a:br>
              <a:rPr lang="en-US" sz="2800" b="1" dirty="0"/>
            </a:br>
            <a:r>
              <a:rPr lang="en-US" sz="2800" b="1" dirty="0"/>
              <a:t>Stephen Heller</a:t>
            </a:r>
            <a:br>
              <a:rPr lang="en-US" sz="2800" b="1" dirty="0"/>
            </a:br>
            <a:r>
              <a:rPr lang="en-US" sz="2800" b="1" dirty="0"/>
              <a:t>Project Director, InChI Trust</a:t>
            </a:r>
            <a:br>
              <a:rPr lang="en-US" sz="2800" b="1" dirty="0"/>
            </a:br>
            <a:r>
              <a:rPr lang="en-US" sz="2800" b="1" dirty="0"/>
              <a:t>Chairman, IUPAC Division VIII InChI subcommittee</a:t>
            </a:r>
            <a:br>
              <a:rPr lang="en-US" sz="2800" b="1" dirty="0"/>
            </a:br>
            <a:r>
              <a:rPr lang="en-US" sz="2800" b="1" dirty="0"/>
              <a:t>Guest Research NIH/NLM/NCBI/PubChem Project</a:t>
            </a:r>
            <a:br>
              <a:rPr lang="en-US" sz="4400" b="1" dirty="0"/>
            </a:br>
            <a:endParaRPr lang="en-US" dirty="0"/>
          </a:p>
        </p:txBody>
      </p:sp>
      <p:sp>
        <p:nvSpPr>
          <p:cNvPr id="3" name="Content Placeholder 2">
            <a:extLst>
              <a:ext uri="{FF2B5EF4-FFF2-40B4-BE49-F238E27FC236}">
                <a16:creationId xmlns:a16="http://schemas.microsoft.com/office/drawing/2014/main" id="{513A64F4-16FA-471B-B7A3-CCB8A8CF4174}"/>
              </a:ext>
            </a:extLst>
          </p:cNvPr>
          <p:cNvSpPr>
            <a:spLocks noGrp="1"/>
          </p:cNvSpPr>
          <p:nvPr>
            <p:ph idx="1"/>
          </p:nvPr>
        </p:nvSpPr>
        <p:spPr>
          <a:xfrm>
            <a:off x="455789" y="654754"/>
            <a:ext cx="10972800" cy="4754919"/>
          </a:xfrm>
        </p:spPr>
        <p:txBody>
          <a:bodyPr/>
          <a:lstStyle/>
          <a:p>
            <a:r>
              <a:rPr lang="en-US" sz="1000" dirty="0"/>
              <a:t>                      </a:t>
            </a:r>
          </a:p>
        </p:txBody>
      </p:sp>
      <p:sp>
        <p:nvSpPr>
          <p:cNvPr id="5" name="TextBox 4">
            <a:extLst>
              <a:ext uri="{FF2B5EF4-FFF2-40B4-BE49-F238E27FC236}">
                <a16:creationId xmlns:a16="http://schemas.microsoft.com/office/drawing/2014/main" id="{53FE170A-C208-4775-8FCE-23DC945D1A4A}"/>
              </a:ext>
            </a:extLst>
          </p:cNvPr>
          <p:cNvSpPr txBox="1"/>
          <p:nvPr/>
        </p:nvSpPr>
        <p:spPr>
          <a:xfrm>
            <a:off x="763411" y="1373201"/>
            <a:ext cx="10972799" cy="830997"/>
          </a:xfrm>
          <a:prstGeom prst="rect">
            <a:avLst/>
          </a:prstGeom>
          <a:noFill/>
        </p:spPr>
        <p:txBody>
          <a:bodyPr wrap="square">
            <a:spAutoFit/>
          </a:bodyPr>
          <a:lstStyle/>
          <a:p>
            <a:r>
              <a:rPr lang="en-US" sz="4800" b="1" dirty="0">
                <a:solidFill>
                  <a:srgbClr val="00B050"/>
                </a:solidFill>
              </a:rPr>
              <a:t>A Short History of the InChI Project</a:t>
            </a:r>
            <a:endParaRPr lang="en-US" sz="4800" dirty="0">
              <a:solidFill>
                <a:srgbClr val="00B050"/>
              </a:solidFill>
            </a:endParaRPr>
          </a:p>
        </p:txBody>
      </p:sp>
    </p:spTree>
    <p:extLst>
      <p:ext uri="{BB962C8B-B14F-4D97-AF65-F5344CB8AC3E}">
        <p14:creationId xmlns:p14="http://schemas.microsoft.com/office/powerpoint/2010/main" val="379546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3538"/>
            <a:ext cx="9144000" cy="5275262"/>
          </a:xfrm>
        </p:spPr>
        <p:txBody>
          <a:bodyPr/>
          <a:lstStyle/>
          <a:p>
            <a:r>
              <a:rPr lang="en-US" sz="2400" dirty="0">
                <a:solidFill>
                  <a:srgbClr val="00B050"/>
                </a:solidFill>
                <a:effectLst/>
                <a:latin typeface="Arial" panose="020B0604020202020204" pitchFamily="34" charset="0"/>
              </a:rPr>
              <a:t>Large Real Databases with InChIs/InChIKeys</a:t>
            </a:r>
            <a:br>
              <a:rPr lang="en-US" sz="2400" dirty="0">
                <a:effectLst/>
                <a:latin typeface="Arial" panose="020B0604020202020204" pitchFamily="34" charset="0"/>
              </a:rPr>
            </a:br>
            <a:r>
              <a:rPr lang="en-US" sz="2400" dirty="0">
                <a:effectLst/>
                <a:latin typeface="Arial" panose="020B0604020202020204" pitchFamily="34" charset="0"/>
              </a:rPr>
              <a:t>EBI UniChem –157 million</a:t>
            </a:r>
            <a:br>
              <a:rPr lang="en-US" sz="2400" dirty="0">
                <a:effectLst/>
                <a:latin typeface="Arial" panose="020B0604020202020204" pitchFamily="34" charset="0"/>
              </a:rPr>
            </a:br>
            <a:r>
              <a:rPr lang="en-US" sz="2400" dirty="0">
                <a:effectLst/>
                <a:latin typeface="Arial" panose="020B0604020202020204" pitchFamily="34" charset="0"/>
              </a:rPr>
              <a:t>NIH/NCI/CADD/</a:t>
            </a:r>
            <a:r>
              <a:rPr lang="en-US" sz="2400" dirty="0" err="1">
                <a:effectLst/>
                <a:latin typeface="Arial" panose="020B0604020202020204" pitchFamily="34" charset="0"/>
              </a:rPr>
              <a:t>iRL</a:t>
            </a:r>
            <a:r>
              <a:rPr lang="en-US" sz="2400" dirty="0">
                <a:effectLst/>
                <a:latin typeface="Arial" panose="020B0604020202020204" pitchFamily="34" charset="0"/>
              </a:rPr>
              <a:t>–133 million</a:t>
            </a:r>
            <a:br>
              <a:rPr lang="en-US" sz="2400" dirty="0">
                <a:effectLst/>
                <a:latin typeface="Arial" panose="020B0604020202020204" pitchFamily="34" charset="0"/>
              </a:rPr>
            </a:br>
            <a:r>
              <a:rPr lang="en-US" sz="2400" dirty="0">
                <a:effectLst/>
                <a:latin typeface="Arial" panose="020B0604020202020204" pitchFamily="34" charset="0"/>
              </a:rPr>
              <a:t>NIH/PubChem -97 million </a:t>
            </a:r>
            <a:br>
              <a:rPr lang="en-US" sz="2400" dirty="0">
                <a:effectLst/>
                <a:latin typeface="Arial" panose="020B0604020202020204" pitchFamily="34" charset="0"/>
              </a:rPr>
            </a:br>
            <a:r>
              <a:rPr lang="en-US" sz="2400" dirty="0">
                <a:effectLst/>
                <a:latin typeface="Arial" panose="020B0604020202020204" pitchFamily="34" charset="0"/>
              </a:rPr>
              <a:t>RSC/ChemSpider –71 million</a:t>
            </a:r>
            <a:br>
              <a:rPr lang="en-US" sz="2400" dirty="0">
                <a:effectLst/>
                <a:latin typeface="Arial" panose="020B0604020202020204" pitchFamily="34" charset="0"/>
              </a:rPr>
            </a:br>
            <a:r>
              <a:rPr lang="en-US" sz="2400" dirty="0">
                <a:effectLst/>
                <a:latin typeface="Arial" panose="020B0604020202020204" pitchFamily="34" charset="0"/>
              </a:rPr>
              <a:t>Elsevier/Reaxys –31 million</a:t>
            </a:r>
            <a:br>
              <a:rPr lang="en-US" sz="2400" dirty="0">
                <a:effectLst/>
                <a:latin typeface="Arial" panose="020B0604020202020204" pitchFamily="34" charset="0"/>
              </a:rPr>
            </a:br>
            <a:r>
              <a:rPr lang="en-US" sz="2400" dirty="0">
                <a:effectLst/>
                <a:latin typeface="Arial" panose="020B0604020202020204" pitchFamily="34" charset="0"/>
              </a:rPr>
              <a:t>IUPAC –0 million</a:t>
            </a:r>
            <a:br>
              <a:rPr lang="en-US" sz="2400" dirty="0">
                <a:effectLst/>
                <a:latin typeface="Arial" panose="020B0604020202020204" pitchFamily="34" charset="0"/>
              </a:rPr>
            </a:br>
            <a:br>
              <a:rPr lang="en-US" sz="2400" dirty="0">
                <a:effectLst/>
                <a:latin typeface="Arial" panose="020B0604020202020204" pitchFamily="34" charset="0"/>
              </a:rPr>
            </a:br>
            <a:r>
              <a:rPr lang="en-US" sz="2400" dirty="0">
                <a:solidFill>
                  <a:srgbClr val="00B050"/>
                </a:solidFill>
                <a:effectLst/>
                <a:latin typeface="Arial" panose="020B0604020202020204" pitchFamily="34" charset="0"/>
              </a:rPr>
              <a:t>Virtual Databases with InChIs/InChIKeys</a:t>
            </a:r>
            <a:br>
              <a:rPr lang="en-US" sz="2400" dirty="0">
                <a:solidFill>
                  <a:srgbClr val="00B050"/>
                </a:solidFill>
                <a:effectLst/>
                <a:latin typeface="Arial" panose="020B0604020202020204" pitchFamily="34" charset="0"/>
              </a:rPr>
            </a:br>
            <a:r>
              <a:rPr lang="en-US" sz="2400" dirty="0">
                <a:effectLst/>
                <a:latin typeface="Arial" panose="020B0604020202020204" pitchFamily="34" charset="0"/>
              </a:rPr>
              <a:t>GDB17 –166 Billion</a:t>
            </a:r>
            <a:br>
              <a:rPr lang="en-US" sz="2400" dirty="0">
                <a:effectLst/>
                <a:latin typeface="Arial" panose="020B0604020202020204" pitchFamily="34" charset="0"/>
              </a:rPr>
            </a:br>
            <a:r>
              <a:rPr lang="en-US" sz="2400" dirty="0">
                <a:effectLst/>
                <a:latin typeface="Arial" panose="020B0604020202020204" pitchFamily="34" charset="0"/>
              </a:rPr>
              <a:t>NIH/NCI/Argonne/SAVI –4 Billion</a:t>
            </a:r>
            <a:endParaRPr lang="en-US" sz="2400" dirty="0"/>
          </a:p>
        </p:txBody>
      </p:sp>
    </p:spTree>
    <p:extLst>
      <p:ext uri="{BB962C8B-B14F-4D97-AF65-F5344CB8AC3E}">
        <p14:creationId xmlns:p14="http://schemas.microsoft.com/office/powerpoint/2010/main" val="166028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7575" y="838202"/>
            <a:ext cx="7772400" cy="761999"/>
          </a:xfrm>
        </p:spPr>
        <p:txBody>
          <a:bodyPr/>
          <a:lstStyle/>
          <a:p>
            <a:r>
              <a:rPr lang="en-US" dirty="0">
                <a:solidFill>
                  <a:srgbClr val="009900"/>
                </a:solidFill>
              </a:rPr>
              <a:t>InChI Videos</a:t>
            </a:r>
          </a:p>
        </p:txBody>
      </p:sp>
      <p:sp>
        <p:nvSpPr>
          <p:cNvPr id="3" name="Subtitle 2"/>
          <p:cNvSpPr>
            <a:spLocks noGrp="1"/>
          </p:cNvSpPr>
          <p:nvPr>
            <p:ph type="subTitle" idx="1"/>
          </p:nvPr>
        </p:nvSpPr>
        <p:spPr>
          <a:xfrm>
            <a:off x="2895600" y="1676400"/>
            <a:ext cx="6400800" cy="3581400"/>
          </a:xfrm>
        </p:spPr>
        <p:txBody>
          <a:bodyPr/>
          <a:lstStyle/>
          <a:p>
            <a:r>
              <a:rPr lang="en-GB" sz="1600" b="1" dirty="0"/>
              <a:t>1. What on Earth is InChI?</a:t>
            </a:r>
            <a:endParaRPr lang="en-US" sz="1600" dirty="0"/>
          </a:p>
          <a:p>
            <a:r>
              <a:rPr lang="en-US" sz="1600" dirty="0"/>
              <a:t> </a:t>
            </a:r>
            <a:r>
              <a:rPr lang="en-GB" sz="1600" u="sng" dirty="0">
                <a:hlinkClick r:id="rId3"/>
              </a:rPr>
              <a:t>http://www.youtube.com/watch?v=rAnJ5toz26c</a:t>
            </a:r>
            <a:endParaRPr lang="en-US" sz="1600" dirty="0"/>
          </a:p>
          <a:p>
            <a:r>
              <a:rPr lang="en-US" sz="1600" dirty="0"/>
              <a:t> </a:t>
            </a:r>
          </a:p>
          <a:p>
            <a:r>
              <a:rPr lang="en-GB" sz="1600" b="1" dirty="0"/>
              <a:t>2. The Birth of the InChI</a:t>
            </a:r>
            <a:endParaRPr lang="en-US" sz="1600" dirty="0"/>
          </a:p>
          <a:p>
            <a:r>
              <a:rPr lang="en-US" sz="1600" dirty="0"/>
              <a:t> </a:t>
            </a:r>
            <a:r>
              <a:rPr lang="en-GB" sz="1600" u="sng" dirty="0">
                <a:hlinkClick r:id="rId4" action="ppaction://hlinkfile"/>
              </a:rPr>
              <a:t>http://www.youtube.com/watch?v=X9c0PHXPfso</a:t>
            </a:r>
            <a:endParaRPr lang="en-US" sz="1600" dirty="0"/>
          </a:p>
          <a:p>
            <a:r>
              <a:rPr lang="en-US" sz="1600" dirty="0"/>
              <a:t> </a:t>
            </a:r>
          </a:p>
          <a:p>
            <a:r>
              <a:rPr lang="en-GB" sz="1600" b="1" dirty="0"/>
              <a:t>3. The Googlable InChIKey</a:t>
            </a:r>
            <a:endParaRPr lang="en-US" sz="1600" dirty="0"/>
          </a:p>
          <a:p>
            <a:r>
              <a:rPr lang="en-GB" sz="1600" u="sng" dirty="0">
                <a:hlinkClick r:id="rId5" action="ppaction://hlinkfile"/>
              </a:rPr>
              <a:t>http://www.youtube.com/watch?v=UxSNOtv8Rjw</a:t>
            </a:r>
            <a:endParaRPr lang="en-US" sz="1600" dirty="0"/>
          </a:p>
          <a:p>
            <a:r>
              <a:rPr lang="en-US" sz="1600" dirty="0"/>
              <a:t> </a:t>
            </a:r>
          </a:p>
          <a:p>
            <a:r>
              <a:rPr lang="en-GB" sz="1600" b="1" dirty="0"/>
              <a:t>4. InChI and the Islands</a:t>
            </a:r>
            <a:r>
              <a:rPr lang="en-US" sz="1600" dirty="0"/>
              <a:t> </a:t>
            </a:r>
          </a:p>
          <a:p>
            <a:r>
              <a:rPr lang="en-GB" sz="1600" u="sng" dirty="0">
                <a:hlinkClick r:id="rId6" action="ppaction://hlinkfile"/>
              </a:rPr>
              <a:t>http://www.youtube.com/watch?v=qrCqJ0o4jGs</a:t>
            </a:r>
            <a:endParaRPr lang="en-US" sz="1600" dirty="0"/>
          </a:p>
          <a:p>
            <a:r>
              <a:rPr lang="en-US" dirty="0"/>
              <a:t>                                                        </a:t>
            </a:r>
            <a:endParaRPr lang="en-US" sz="1100" b="1" dirty="0"/>
          </a:p>
          <a:p>
            <a:endParaRPr lang="en-US" dirty="0"/>
          </a:p>
        </p:txBody>
      </p:sp>
    </p:spTree>
    <p:extLst>
      <p:ext uri="{BB962C8B-B14F-4D97-AF65-F5344CB8AC3E}">
        <p14:creationId xmlns:p14="http://schemas.microsoft.com/office/powerpoint/2010/main" val="214442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3538"/>
            <a:ext cx="9144000" cy="5046662"/>
          </a:xfrm>
        </p:spPr>
        <p:txBody>
          <a:bodyPr/>
          <a:lstStyle/>
          <a:p>
            <a:r>
              <a:rPr lang="en-US" sz="2800" dirty="0">
                <a:solidFill>
                  <a:srgbClr val="009900"/>
                </a:solidFill>
              </a:rPr>
              <a:t>Acknowledgements</a:t>
            </a:r>
            <a:br>
              <a:rPr lang="en-US" sz="1600" dirty="0"/>
            </a:br>
            <a:br>
              <a:rPr lang="en-US" sz="1600" dirty="0"/>
            </a:br>
            <a:r>
              <a:rPr lang="en-US" sz="1600" dirty="0"/>
              <a:t>(Current and past members for the IUPAC InChI subcommittee </a:t>
            </a:r>
            <a:br>
              <a:rPr lang="en-US" sz="1600" dirty="0"/>
            </a:br>
            <a:r>
              <a:rPr lang="en-US" sz="1600" dirty="0"/>
              <a:t>and associated InChI working groups – 3/21)</a:t>
            </a:r>
            <a:br>
              <a:rPr lang="en-US" sz="1600" dirty="0"/>
            </a:br>
            <a:br>
              <a:rPr lang="en-US" sz="1600" dirty="0"/>
            </a:br>
            <a:br>
              <a:rPr lang="en-US" sz="1600" dirty="0"/>
            </a:br>
            <a:r>
              <a:rPr lang="en-US" sz="1600" dirty="0"/>
              <a:t>Steve Bachrach, Colin Batchelor, John Barnard, Bob Belford, Evan Bolton, Ray Boucher,  Steve Boyer, Ian Bruno, Steve Bryant,  Alex Clark, Szabolcs Csepregi, Rene Deplanque, Josef Eiblmaier, Vincent Scalfani, Jeremy Frey, Nicko Goncharoff, Jonathan Goodman,  Guenter Grethe, Richard Hartshorn, Elena Herzog,  Jaroslav Kahovec , Richard Kidd, Hans Kraut, Alexander Lawson , Peter Linstrom, Iselut Lynch, Gary Mallard, Leah McEwen, Bill Milne, Hunter Moseley, Moss, Peter Murray-Rust, Heike Nau, Marc Nicklaus, Carmen Nitsche, Matthias Nolte, Steffen Pauly, Igor Pletnev, Josep Prous, Peter Murray-Rust,  Hinnerk Rey,  Ulrich Roessler, Adam Sanford,  Roger Schenck , Martin Schmidt, Steve Stein, Peter Shepherd, Markus Sitzmann , Chris Steinbeck, Keith Taylor, Dmitrii Tchekhovskoi,  Bill Town, Wendy Warr, Jason Wilde, Tony Williams, Andrey Yerin, Shuli You.</a:t>
            </a:r>
            <a:br>
              <a:rPr lang="en-US" sz="1600" dirty="0"/>
            </a:br>
            <a:br>
              <a:rPr lang="en-US" sz="1600" dirty="0"/>
            </a:br>
            <a:r>
              <a:rPr lang="en-US" sz="1600" dirty="0"/>
              <a:t>Special Acknowledgement: Ted Becker&amp; Alan McNaught for their vision and leadership of the future of IUPAC nomenclature.</a:t>
            </a:r>
          </a:p>
        </p:txBody>
      </p:sp>
    </p:spTree>
    <p:extLst>
      <p:ext uri="{BB962C8B-B14F-4D97-AF65-F5344CB8AC3E}">
        <p14:creationId xmlns:p14="http://schemas.microsoft.com/office/powerpoint/2010/main" val="70356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18255"/>
            <a:ext cx="8991600" cy="5421489"/>
          </a:xfrm>
        </p:spPr>
        <p:txBody>
          <a:bodyPr/>
          <a:lstStyle/>
          <a:p>
            <a:br>
              <a:rPr lang="en-US" sz="3200" dirty="0">
                <a:solidFill>
                  <a:srgbClr val="009900"/>
                </a:solidFill>
              </a:rPr>
            </a:br>
            <a:r>
              <a:rPr lang="en-US" sz="3200" dirty="0">
                <a:solidFill>
                  <a:srgbClr val="009900"/>
                </a:solidFill>
              </a:rPr>
              <a:t>InChI Timeline (Part 1)</a:t>
            </a:r>
            <a:br>
              <a:rPr lang="en-US" sz="3200" dirty="0">
                <a:solidFill>
                  <a:srgbClr val="009900"/>
                </a:solidFill>
              </a:rPr>
            </a:br>
            <a:br>
              <a:rPr lang="en-US" sz="3200" dirty="0">
                <a:solidFill>
                  <a:srgbClr val="009900"/>
                </a:solidFill>
              </a:rPr>
            </a:br>
            <a:r>
              <a:rPr lang="en-US" sz="1400" dirty="0">
                <a:solidFill>
                  <a:schemeClr val="tx1"/>
                </a:solidFill>
              </a:rPr>
              <a:t>~ 1970/72 NIH Mass spectral database initiated</a:t>
            </a:r>
            <a:br>
              <a:rPr lang="en-US" sz="1400" dirty="0">
                <a:solidFill>
                  <a:schemeClr val="tx1"/>
                </a:solidFill>
              </a:rPr>
            </a:br>
            <a:br>
              <a:rPr lang="en-US" sz="1400" dirty="0">
                <a:solidFill>
                  <a:schemeClr val="tx1"/>
                </a:solidFill>
              </a:rPr>
            </a:br>
            <a:r>
              <a:rPr lang="en-US" sz="1400" dirty="0">
                <a:solidFill>
                  <a:schemeClr val="tx1"/>
                </a:solidFill>
              </a:rPr>
              <a:t>~ 1973/74 NIH/EPA Mass spectral database</a:t>
            </a:r>
            <a:br>
              <a:rPr lang="en-US" sz="1400" dirty="0">
                <a:solidFill>
                  <a:schemeClr val="tx1"/>
                </a:solidFill>
              </a:rPr>
            </a:br>
            <a:br>
              <a:rPr lang="en-US" sz="1400" dirty="0">
                <a:solidFill>
                  <a:schemeClr val="tx1"/>
                </a:solidFill>
              </a:rPr>
            </a:br>
            <a:r>
              <a:rPr lang="en-US" sz="1400" dirty="0">
                <a:solidFill>
                  <a:schemeClr val="tx1"/>
                </a:solidFill>
              </a:rPr>
              <a:t>~ 1975 CAS Registry Numbers contract</a:t>
            </a:r>
            <a:br>
              <a:rPr lang="en-US" sz="1400" dirty="0">
                <a:solidFill>
                  <a:schemeClr val="tx1"/>
                </a:solidFill>
              </a:rPr>
            </a:br>
            <a:br>
              <a:rPr lang="en-US" sz="1400" dirty="0">
                <a:solidFill>
                  <a:schemeClr val="tx1"/>
                </a:solidFill>
              </a:rPr>
            </a:br>
            <a:r>
              <a:rPr lang="en-US" sz="1400" dirty="0">
                <a:solidFill>
                  <a:schemeClr val="tx1"/>
                </a:solidFill>
              </a:rPr>
              <a:t>~ 1980 EPA transfers database to NBS/OSRD</a:t>
            </a:r>
            <a:br>
              <a:rPr lang="en-US" sz="1400" dirty="0">
                <a:solidFill>
                  <a:schemeClr val="tx1"/>
                </a:solidFill>
              </a:rPr>
            </a:br>
            <a:br>
              <a:rPr lang="en-US" sz="1400" dirty="0">
                <a:solidFill>
                  <a:schemeClr val="tx1"/>
                </a:solidFill>
              </a:rPr>
            </a:br>
            <a:r>
              <a:rPr lang="en-US" sz="1400" dirty="0">
                <a:solidFill>
                  <a:schemeClr val="tx1"/>
                </a:solidFill>
              </a:rPr>
              <a:t>~ 1978-1983 NBS/OSRD 5 Volume + </a:t>
            </a:r>
            <a:br>
              <a:rPr lang="en-US" sz="1400" dirty="0">
                <a:solidFill>
                  <a:schemeClr val="tx1"/>
                </a:solidFill>
              </a:rPr>
            </a:br>
            <a:r>
              <a:rPr lang="en-US" sz="1400" dirty="0">
                <a:solidFill>
                  <a:schemeClr val="tx1"/>
                </a:solidFill>
              </a:rPr>
              <a:t>          2 supplemental volumes of mass spectra</a:t>
            </a:r>
            <a:br>
              <a:rPr lang="en-US" sz="1400" dirty="0">
                <a:solidFill>
                  <a:schemeClr val="tx1"/>
                </a:solidFill>
              </a:rPr>
            </a:br>
            <a:br>
              <a:rPr lang="en-US" sz="1400" dirty="0">
                <a:solidFill>
                  <a:schemeClr val="tx1"/>
                </a:solidFill>
              </a:rPr>
            </a:br>
            <a:r>
              <a:rPr lang="en-US" sz="1400" dirty="0">
                <a:solidFill>
                  <a:schemeClr val="tx1"/>
                </a:solidFill>
              </a:rPr>
              <a:t>~ 1985/88  NIH/EPA/NIST mass spectral database</a:t>
            </a:r>
            <a:br>
              <a:rPr lang="en-US" sz="1400" dirty="0">
                <a:solidFill>
                  <a:schemeClr val="tx1"/>
                </a:solidFill>
              </a:rPr>
            </a:br>
            <a:br>
              <a:rPr lang="en-US" sz="1400" dirty="0">
                <a:solidFill>
                  <a:schemeClr val="tx1"/>
                </a:solidFill>
              </a:rPr>
            </a:br>
            <a:r>
              <a:rPr lang="en-US" sz="1400" dirty="0">
                <a:solidFill>
                  <a:schemeClr val="tx1"/>
                </a:solidFill>
              </a:rPr>
              <a:t>~ 1998 CAS contract not renewed</a:t>
            </a:r>
            <a:br>
              <a:rPr lang="en-US" sz="1400" dirty="0">
                <a:solidFill>
                  <a:schemeClr val="tx1"/>
                </a:solidFill>
              </a:rPr>
            </a:br>
            <a:br>
              <a:rPr lang="en-US" sz="1400" dirty="0">
                <a:solidFill>
                  <a:schemeClr val="tx1"/>
                </a:solidFill>
              </a:rPr>
            </a:br>
            <a:r>
              <a:rPr lang="en-US" sz="1400" dirty="0">
                <a:solidFill>
                  <a:schemeClr val="tx1"/>
                </a:solidFill>
              </a:rPr>
              <a:t>~ 1999 InChI project conceived</a:t>
            </a:r>
            <a:br>
              <a:rPr lang="en-US" sz="1400" dirty="0">
                <a:solidFill>
                  <a:schemeClr val="tx1"/>
                </a:solidFill>
              </a:rPr>
            </a:br>
            <a:br>
              <a:rPr lang="en-US" sz="1400" dirty="0">
                <a:solidFill>
                  <a:schemeClr val="tx1"/>
                </a:solidFill>
              </a:rPr>
            </a:br>
            <a:r>
              <a:rPr lang="en-US" sz="1400" dirty="0">
                <a:solidFill>
                  <a:schemeClr val="tx1"/>
                </a:solidFill>
              </a:rPr>
              <a:t>~ 2000 IUPAC conference/request for NIST to assist</a:t>
            </a:r>
            <a:br>
              <a:rPr lang="en-US" sz="3200" dirty="0">
                <a:solidFill>
                  <a:schemeClr val="tx1"/>
                </a:solidFill>
              </a:rPr>
            </a:br>
            <a:br>
              <a:rPr lang="en-US" sz="3200" dirty="0">
                <a:solidFill>
                  <a:schemeClr val="tx1"/>
                </a:solidFill>
              </a:rPr>
            </a:br>
            <a:br>
              <a:rPr lang="en-US" sz="3200" dirty="0">
                <a:solidFill>
                  <a:schemeClr val="tx1"/>
                </a:solidFill>
              </a:rPr>
            </a:b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61359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7882"/>
            <a:ext cx="8991600" cy="5601861"/>
          </a:xfrm>
        </p:spPr>
        <p:txBody>
          <a:bodyPr/>
          <a:lstStyle/>
          <a:p>
            <a:pPr algn="l"/>
            <a:br>
              <a:rPr lang="en-US" sz="3200" dirty="0">
                <a:solidFill>
                  <a:srgbClr val="009900"/>
                </a:solidFill>
              </a:rPr>
            </a:br>
            <a:br>
              <a:rPr lang="en-US" sz="3200" dirty="0">
                <a:solidFill>
                  <a:srgbClr val="009900"/>
                </a:solidFill>
              </a:rPr>
            </a:br>
            <a:r>
              <a:rPr lang="en-US" sz="1600" dirty="0"/>
              <a:t>Date: Mon, 15 Nov 1999 18:48:30 -0500 (EST)</a:t>
            </a:r>
            <a:br>
              <a:rPr lang="en-US" sz="1600" dirty="0"/>
            </a:br>
            <a:r>
              <a:rPr lang="en-US" sz="1600" dirty="0"/>
              <a:t>From: Stephen R. Heller&lt;srheller@cliff.nal.usda.gov&gt;</a:t>
            </a:r>
            <a:br>
              <a:rPr lang="en-US" sz="1600" dirty="0"/>
            </a:br>
            <a:r>
              <a:rPr lang="en-US" sz="1600" dirty="0"/>
              <a:t>To: stein &lt;sstein@enh.nist.gov&gt;</a:t>
            </a:r>
            <a:br>
              <a:rPr lang="en-US" sz="1600" dirty="0"/>
            </a:br>
            <a:r>
              <a:rPr lang="en-US" sz="1600" dirty="0"/>
              <a:t>Subject: Re: A strawman proposal</a:t>
            </a:r>
            <a:br>
              <a:rPr lang="en-US" sz="1600" dirty="0"/>
            </a:br>
            <a:br>
              <a:rPr lang="en-US" sz="1600" dirty="0"/>
            </a:br>
            <a:r>
              <a:rPr lang="en-US" sz="1600" dirty="0"/>
              <a:t>Steve-</a:t>
            </a:r>
            <a:br>
              <a:rPr lang="en-US" sz="1600" dirty="0"/>
            </a:br>
            <a:br>
              <a:rPr lang="en-US" sz="1600" dirty="0"/>
            </a:br>
            <a:r>
              <a:rPr lang="en-US" sz="1600" dirty="0"/>
              <a:t>First rough draft. Let's talk tomorrow about it.</a:t>
            </a:r>
            <a:br>
              <a:rPr lang="en-US" sz="1600" dirty="0"/>
            </a:br>
            <a:br>
              <a:rPr lang="en-US" sz="1600" dirty="0"/>
            </a:br>
            <a:r>
              <a:rPr lang="en-US" sz="1600" dirty="0"/>
              <a:t>Steve</a:t>
            </a:r>
            <a:br>
              <a:rPr lang="en-US" sz="1600" dirty="0"/>
            </a:br>
            <a:br>
              <a:rPr lang="en-US" sz="1600" dirty="0"/>
            </a:br>
            <a:r>
              <a:rPr lang="en-US" sz="1600" dirty="0"/>
              <a:t>--------------</a:t>
            </a:r>
            <a:br>
              <a:rPr lang="en-US" sz="1600" dirty="0"/>
            </a:br>
            <a:r>
              <a:rPr lang="en-US" sz="1600" dirty="0"/>
              <a:t>11/15/99</a:t>
            </a:r>
            <a:br>
              <a:rPr lang="en-US" sz="1600" dirty="0"/>
            </a:br>
            <a:br>
              <a:rPr lang="en-US" sz="1600" dirty="0"/>
            </a:br>
            <a:r>
              <a:rPr lang="en-US" sz="1600" dirty="0"/>
              <a:t>An IUPAC Chemical Registry System</a:t>
            </a:r>
            <a:br>
              <a:rPr lang="en-US" sz="1600" dirty="0"/>
            </a:br>
            <a:br>
              <a:rPr lang="en-US" sz="1600" dirty="0"/>
            </a:br>
            <a:r>
              <a:rPr lang="en-US" sz="1600" dirty="0"/>
              <a:t>        In response to the upcoming March 2000 IUPAC meeting -</a:t>
            </a:r>
            <a:br>
              <a:rPr lang="en-US" sz="1600" dirty="0"/>
            </a:br>
            <a:r>
              <a:rPr lang="en-US" sz="1600" dirty="0"/>
              <a:t>Representations of Molecular Structure: Nomenclature and its Alternatives</a:t>
            </a:r>
            <a:br>
              <a:rPr lang="en-US" sz="1600" dirty="0"/>
            </a:br>
            <a:r>
              <a:rPr lang="en-US" sz="1600" dirty="0"/>
              <a:t>- I would like to propose the creation of an IUPAC public domain chemical</a:t>
            </a:r>
            <a:br>
              <a:rPr lang="en-US" sz="1600" dirty="0"/>
            </a:br>
            <a:r>
              <a:rPr lang="en-US" sz="1600" dirty="0"/>
              <a:t>registry system.</a:t>
            </a:r>
            <a:br>
              <a:rPr lang="en-US" sz="1600" dirty="0"/>
            </a:br>
            <a:br>
              <a:rPr lang="en-US" sz="1400" dirty="0">
                <a:solidFill>
                  <a:schemeClr val="tx1"/>
                </a:solidFill>
              </a:rPr>
            </a:br>
            <a:br>
              <a:rPr lang="en-US" sz="3200" dirty="0">
                <a:solidFill>
                  <a:schemeClr val="tx1"/>
                </a:solidFill>
              </a:rPr>
            </a:br>
            <a:br>
              <a:rPr lang="en-US" sz="3200" dirty="0">
                <a:solidFill>
                  <a:schemeClr val="tx1"/>
                </a:solidFill>
              </a:rPr>
            </a:b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115127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253066"/>
            <a:ext cx="8991600" cy="4886677"/>
          </a:xfrm>
        </p:spPr>
        <p:txBody>
          <a:bodyPr/>
          <a:lstStyle/>
          <a:p>
            <a:br>
              <a:rPr lang="en-US" sz="3200" dirty="0">
                <a:solidFill>
                  <a:srgbClr val="009900"/>
                </a:solidFill>
              </a:rPr>
            </a:br>
            <a:r>
              <a:rPr lang="en-US" sz="3200" dirty="0">
                <a:solidFill>
                  <a:srgbClr val="009900"/>
                </a:solidFill>
              </a:rPr>
              <a:t>InChI Timeline (Part 2)</a:t>
            </a:r>
            <a:br>
              <a:rPr lang="en-US" sz="3200" dirty="0">
                <a:solidFill>
                  <a:srgbClr val="009900"/>
                </a:solidFill>
              </a:rPr>
            </a:br>
            <a:br>
              <a:rPr lang="en-US" sz="3200" dirty="0">
                <a:solidFill>
                  <a:srgbClr val="009900"/>
                </a:solidFill>
              </a:rPr>
            </a:br>
            <a:r>
              <a:rPr lang="en-US" sz="1200" dirty="0">
                <a:solidFill>
                  <a:schemeClr val="tx1"/>
                </a:solidFill>
              </a:rPr>
              <a:t>~ 2005 InChI version 1 released </a:t>
            </a:r>
            <a:br>
              <a:rPr lang="en-US" sz="1200" dirty="0">
                <a:solidFill>
                  <a:schemeClr val="tx1"/>
                </a:solidFill>
              </a:rPr>
            </a:br>
            <a:br>
              <a:rPr lang="en-US" sz="1200" dirty="0">
                <a:solidFill>
                  <a:schemeClr val="tx1"/>
                </a:solidFill>
              </a:rPr>
            </a:br>
            <a:r>
              <a:rPr lang="en-US" sz="1200" dirty="0">
                <a:solidFill>
                  <a:schemeClr val="tx1"/>
                </a:solidFill>
              </a:rPr>
              <a:t>~ 2008 First release of the hash InChIKey</a:t>
            </a:r>
            <a:br>
              <a:rPr lang="en-US" sz="1200" dirty="0">
                <a:solidFill>
                  <a:schemeClr val="tx1"/>
                </a:solidFill>
              </a:rPr>
            </a:br>
            <a:br>
              <a:rPr lang="en-US" sz="1200" dirty="0">
                <a:solidFill>
                  <a:schemeClr val="tx1"/>
                </a:solidFill>
              </a:rPr>
            </a:br>
            <a:r>
              <a:rPr lang="en-US" sz="1200" dirty="0">
                <a:solidFill>
                  <a:schemeClr val="tx1"/>
                </a:solidFill>
              </a:rPr>
              <a:t>~ 2009 Release of standard InChI which took the original </a:t>
            </a:r>
            <a:br>
              <a:rPr lang="en-US" sz="1200" dirty="0">
                <a:solidFill>
                  <a:schemeClr val="tx1"/>
                </a:solidFill>
              </a:rPr>
            </a:br>
            <a:r>
              <a:rPr lang="en-US" sz="1200" dirty="0">
                <a:solidFill>
                  <a:schemeClr val="tx1"/>
                </a:solidFill>
              </a:rPr>
              <a:t>        algorithm with its many variable parameters and</a:t>
            </a:r>
            <a:br>
              <a:rPr lang="en-US" sz="1200" dirty="0">
                <a:solidFill>
                  <a:schemeClr val="tx1"/>
                </a:solidFill>
              </a:rPr>
            </a:br>
            <a:r>
              <a:rPr lang="en-US" sz="1200" dirty="0">
                <a:solidFill>
                  <a:schemeClr val="tx1"/>
                </a:solidFill>
              </a:rPr>
              <a:t>        fixed them so that interoperability between databases </a:t>
            </a:r>
            <a:br>
              <a:rPr lang="en-US" sz="1200" dirty="0">
                <a:solidFill>
                  <a:schemeClr val="tx1"/>
                </a:solidFill>
              </a:rPr>
            </a:br>
            <a:r>
              <a:rPr lang="en-US" sz="1200" dirty="0">
                <a:solidFill>
                  <a:schemeClr val="tx1"/>
                </a:solidFill>
              </a:rPr>
              <a:t>        and resources with InChIs could be achieved.</a:t>
            </a:r>
            <a:br>
              <a:rPr lang="en-US" sz="1200" dirty="0">
                <a:solidFill>
                  <a:schemeClr val="tx1"/>
                </a:solidFill>
              </a:rPr>
            </a:br>
            <a:br>
              <a:rPr lang="en-US" sz="1200" dirty="0">
                <a:solidFill>
                  <a:schemeClr val="tx1"/>
                </a:solidFill>
              </a:rPr>
            </a:br>
            <a:r>
              <a:rPr lang="en-US" sz="1200" dirty="0">
                <a:solidFill>
                  <a:schemeClr val="tx1"/>
                </a:solidFill>
              </a:rPr>
              <a:t>~ 2009 InChI Trust was formed </a:t>
            </a:r>
            <a:br>
              <a:rPr lang="en-US" sz="1200" dirty="0">
                <a:solidFill>
                  <a:schemeClr val="tx1"/>
                </a:solidFill>
              </a:rPr>
            </a:br>
            <a:r>
              <a:rPr lang="en-US" sz="1200" dirty="0">
                <a:solidFill>
                  <a:schemeClr val="tx1"/>
                </a:solidFill>
              </a:rPr>
              <a:t>        Not for profit charity in the UK</a:t>
            </a:r>
            <a:br>
              <a:rPr lang="en-US" sz="1200" dirty="0">
                <a:solidFill>
                  <a:schemeClr val="tx1"/>
                </a:solidFill>
              </a:rPr>
            </a:br>
            <a:br>
              <a:rPr lang="en-US" sz="1200" dirty="0">
                <a:solidFill>
                  <a:schemeClr val="tx1"/>
                </a:solidFill>
              </a:rPr>
            </a:br>
            <a:r>
              <a:rPr lang="en-US" sz="1200" dirty="0">
                <a:solidFill>
                  <a:schemeClr val="tx1"/>
                </a:solidFill>
              </a:rPr>
              <a:t>~ 2011 Version 1.04 released </a:t>
            </a:r>
            <a:br>
              <a:rPr lang="en-US" sz="1200" dirty="0">
                <a:solidFill>
                  <a:schemeClr val="tx1"/>
                </a:solidFill>
              </a:rPr>
            </a:br>
            <a:br>
              <a:rPr lang="en-US" sz="1200" dirty="0">
                <a:solidFill>
                  <a:schemeClr val="tx1"/>
                </a:solidFill>
              </a:rPr>
            </a:br>
            <a:r>
              <a:rPr lang="en-US" sz="1200" dirty="0">
                <a:solidFill>
                  <a:schemeClr val="tx1"/>
                </a:solidFill>
              </a:rPr>
              <a:t>~ 2011 InChI Certification Suite - </a:t>
            </a:r>
            <a:br>
              <a:rPr lang="en-US" sz="1200" dirty="0">
                <a:solidFill>
                  <a:schemeClr val="tx1"/>
                </a:solidFill>
              </a:rPr>
            </a:br>
            <a:r>
              <a:rPr lang="en-US" sz="1200" dirty="0">
                <a:solidFill>
                  <a:schemeClr val="tx1"/>
                </a:solidFill>
              </a:rPr>
              <a:t>        designed to check the correct installation of the InChI software </a:t>
            </a:r>
            <a:br>
              <a:rPr lang="en-US" sz="1200" dirty="0">
                <a:solidFill>
                  <a:schemeClr val="tx1"/>
                </a:solidFill>
              </a:rPr>
            </a:br>
            <a:br>
              <a:rPr lang="en-US" sz="1200" dirty="0">
                <a:solidFill>
                  <a:schemeClr val="tx1"/>
                </a:solidFill>
              </a:rPr>
            </a:br>
            <a:r>
              <a:rPr lang="en-US" sz="1200" dirty="0">
                <a:solidFill>
                  <a:schemeClr val="tx1"/>
                </a:solidFill>
              </a:rPr>
              <a:t>~ 2017 Version 1.05 released </a:t>
            </a:r>
            <a:br>
              <a:rPr lang="en-US" sz="1200" dirty="0">
                <a:solidFill>
                  <a:schemeClr val="tx1"/>
                </a:solidFill>
              </a:rPr>
            </a:br>
            <a:br>
              <a:rPr lang="en-US" sz="1200" dirty="0">
                <a:solidFill>
                  <a:schemeClr val="tx1"/>
                </a:solidFill>
              </a:rPr>
            </a:br>
            <a:r>
              <a:rPr lang="en-US" sz="1200" dirty="0">
                <a:solidFill>
                  <a:schemeClr val="tx1"/>
                </a:solidFill>
              </a:rPr>
              <a:t>~ 2017 Version 1.00 of the Reaction InChI (RInChI) released</a:t>
            </a:r>
            <a:br>
              <a:rPr lang="en-US" sz="1200" dirty="0">
                <a:solidFill>
                  <a:schemeClr val="tx1"/>
                </a:solidFill>
              </a:rPr>
            </a:br>
            <a:br>
              <a:rPr lang="en-US" sz="1200" dirty="0">
                <a:solidFill>
                  <a:schemeClr val="tx1"/>
                </a:solidFill>
              </a:rPr>
            </a:br>
            <a:r>
              <a:rPr lang="en-US" sz="1200" dirty="0">
                <a:solidFill>
                  <a:schemeClr val="tx1"/>
                </a:solidFill>
              </a:rPr>
              <a:t>~ 2021 Version 1.06 released</a:t>
            </a:r>
            <a:br>
              <a:rPr lang="en-US" sz="1200" dirty="0">
                <a:solidFill>
                  <a:srgbClr val="009900"/>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132408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3538"/>
            <a:ext cx="9144000" cy="5046662"/>
          </a:xfrm>
        </p:spPr>
        <p:txBody>
          <a:bodyPr/>
          <a:lstStyle/>
          <a:p>
            <a:r>
              <a:rPr lang="en-US" sz="2800" dirty="0">
                <a:solidFill>
                  <a:srgbClr val="009900"/>
                </a:solidFill>
              </a:rPr>
              <a:t>\</a:t>
            </a:r>
            <a:endParaRPr lang="en-US" sz="1600" dirty="0"/>
          </a:p>
        </p:txBody>
      </p:sp>
      <p:pic>
        <p:nvPicPr>
          <p:cNvPr id="4" name="Picture 3">
            <a:extLst>
              <a:ext uri="{FF2B5EF4-FFF2-40B4-BE49-F238E27FC236}">
                <a16:creationId xmlns:a16="http://schemas.microsoft.com/office/drawing/2014/main" id="{EF6FB635-BECB-4D21-A255-D6B3A33A9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824" y="228600"/>
            <a:ext cx="5362486" cy="5542844"/>
          </a:xfrm>
          <a:prstGeom prst="rect">
            <a:avLst/>
          </a:prstGeom>
        </p:spPr>
      </p:pic>
    </p:spTree>
    <p:extLst>
      <p:ext uri="{BB962C8B-B14F-4D97-AF65-F5344CB8AC3E}">
        <p14:creationId xmlns:p14="http://schemas.microsoft.com/office/powerpoint/2010/main" val="421625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7575" y="381000"/>
            <a:ext cx="7772400" cy="1065836"/>
          </a:xfrm>
        </p:spPr>
        <p:txBody>
          <a:bodyPr/>
          <a:lstStyle/>
          <a:p>
            <a:r>
              <a:rPr lang="en-US" sz="3600" dirty="0">
                <a:solidFill>
                  <a:srgbClr val="00B050"/>
                </a:solidFill>
              </a:rPr>
              <a:t>InChI layered structure design</a:t>
            </a:r>
          </a:p>
        </p:txBody>
      </p:sp>
      <p:sp>
        <p:nvSpPr>
          <p:cNvPr id="3" name="Subtitle 2"/>
          <p:cNvSpPr>
            <a:spLocks noGrp="1"/>
          </p:cNvSpPr>
          <p:nvPr>
            <p:ph type="subTitle" idx="1"/>
          </p:nvPr>
        </p:nvSpPr>
        <p:spPr>
          <a:xfrm>
            <a:off x="2873375" y="1371601"/>
            <a:ext cx="6400800" cy="4299994"/>
          </a:xfrm>
        </p:spPr>
        <p:txBody>
          <a:bodyPr/>
          <a:lstStyle/>
          <a:p>
            <a:pPr algn="l"/>
            <a:r>
              <a:rPr lang="en-US" sz="1400" b="1" dirty="0"/>
              <a:t>The current InChI layers are:</a:t>
            </a:r>
          </a:p>
          <a:p>
            <a:pPr algn="l"/>
            <a:endParaRPr lang="en-US" sz="1400" b="1" dirty="0"/>
          </a:p>
          <a:p>
            <a:pPr algn="l"/>
            <a:r>
              <a:rPr lang="en-US" sz="1400" b="1" dirty="0"/>
              <a:t>1. Formula</a:t>
            </a:r>
          </a:p>
          <a:p>
            <a:pPr algn="l"/>
            <a:r>
              <a:rPr lang="en-US" sz="1400" b="1" dirty="0"/>
              <a:t>2. Connectivity (no formal bond orders)</a:t>
            </a:r>
          </a:p>
          <a:p>
            <a:pPr algn="l"/>
            <a:r>
              <a:rPr lang="en-US" sz="1400" b="1" dirty="0"/>
              <a:t>     a. disconnected metals</a:t>
            </a:r>
          </a:p>
          <a:p>
            <a:pPr algn="l"/>
            <a:r>
              <a:rPr lang="en-US" sz="1400" b="1" dirty="0"/>
              <a:t>     b. connected metals</a:t>
            </a:r>
          </a:p>
          <a:p>
            <a:pPr algn="l"/>
            <a:r>
              <a:rPr lang="en-US" sz="1400" b="1" dirty="0"/>
              <a:t>3. Isotopes</a:t>
            </a:r>
          </a:p>
          <a:p>
            <a:pPr algn="l"/>
            <a:r>
              <a:rPr lang="en-US" sz="1400" b="1" dirty="0"/>
              <a:t>4. Stereochemistry</a:t>
            </a:r>
          </a:p>
          <a:p>
            <a:pPr algn="l"/>
            <a:r>
              <a:rPr lang="en-US" sz="1400" b="1" dirty="0"/>
              <a:t>     a. double bond (</a:t>
            </a:r>
            <a:r>
              <a:rPr lang="en-US" sz="1400" b="1" i="1" dirty="0"/>
              <a:t>Z/E)</a:t>
            </a:r>
          </a:p>
          <a:p>
            <a:pPr algn="l"/>
            <a:r>
              <a:rPr lang="en-US" sz="1400" b="1" dirty="0"/>
              <a:t>     b. tetrahedral (sp3)</a:t>
            </a:r>
          </a:p>
          <a:p>
            <a:pPr algn="l"/>
            <a:r>
              <a:rPr lang="en-US" sz="1400" b="1" dirty="0"/>
              <a:t>5. Tautomers (on or off)</a:t>
            </a:r>
          </a:p>
          <a:p>
            <a:pPr algn="l"/>
            <a:endParaRPr lang="en-US" sz="1400" b="1" dirty="0"/>
          </a:p>
          <a:p>
            <a:pPr algn="l"/>
            <a:r>
              <a:rPr lang="en-US" sz="1400" b="1" dirty="0"/>
              <a:t>     Charges are added to end of the string</a:t>
            </a:r>
          </a:p>
          <a:p>
            <a:pPr algn="l"/>
            <a:endParaRPr lang="en-US" sz="1400" b="1" dirty="0"/>
          </a:p>
          <a:p>
            <a:pPr algn="l"/>
            <a:r>
              <a:rPr lang="en-US" sz="1400" b="1" dirty="0"/>
              <a:t>The InChI Algorithm normalizes chemical representation and includes a “standardized” InChI, and the ‘hashed’ form called the InChIKey</a:t>
            </a:r>
          </a:p>
          <a:p>
            <a:pPr algn="l"/>
            <a:endParaRPr lang="en-US" sz="1400" b="1" dirty="0"/>
          </a:p>
          <a:p>
            <a:pPr algn="l"/>
            <a:endParaRPr lang="en-US" sz="1400" b="1" dirty="0"/>
          </a:p>
          <a:p>
            <a:endParaRPr lang="en-US" dirty="0"/>
          </a:p>
        </p:txBody>
      </p:sp>
    </p:spTree>
    <p:extLst>
      <p:ext uri="{BB962C8B-B14F-4D97-AF65-F5344CB8AC3E}">
        <p14:creationId xmlns:p14="http://schemas.microsoft.com/office/powerpoint/2010/main" val="390649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9144000" cy="5257800"/>
          </a:xfrm>
        </p:spPr>
        <p:txBody>
          <a:bodyPr/>
          <a:lstStyle/>
          <a:p>
            <a:r>
              <a:rPr lang="en-US" dirty="0">
                <a:solidFill>
                  <a:srgbClr val="FF0000"/>
                </a:solidFill>
              </a:rPr>
              <a:t>“Standards are like toothbrushes – everyone has one but no one wants to use someone else's.”</a:t>
            </a:r>
            <a:br>
              <a:rPr lang="en-US" dirty="0">
                <a:solidFill>
                  <a:srgbClr val="009900"/>
                </a:solidFill>
              </a:rPr>
            </a:br>
            <a:br>
              <a:rPr lang="en-US" sz="3200" dirty="0">
                <a:solidFill>
                  <a:srgbClr val="009900"/>
                </a:solidFill>
              </a:rPr>
            </a:br>
            <a:br>
              <a:rPr lang="en-US" sz="3200" dirty="0">
                <a:solidFill>
                  <a:srgbClr val="009900"/>
                </a:solidFill>
              </a:rPr>
            </a:br>
            <a:br>
              <a:rPr lang="en-US" sz="3200" dirty="0">
                <a:solidFill>
                  <a:srgbClr val="009900"/>
                </a:solidFill>
              </a:rPr>
            </a:br>
            <a:r>
              <a:rPr lang="en-US" sz="2400" dirty="0">
                <a:solidFill>
                  <a:schemeClr val="tx1"/>
                </a:solidFill>
              </a:rPr>
              <a:t>Phil Bourne,</a:t>
            </a:r>
            <a:br>
              <a:rPr lang="en-US" sz="2400" dirty="0">
                <a:solidFill>
                  <a:schemeClr val="tx1"/>
                </a:solidFill>
              </a:rPr>
            </a:br>
            <a:r>
              <a:rPr lang="en-US" sz="2400" dirty="0">
                <a:solidFill>
                  <a:schemeClr val="tx1"/>
                </a:solidFill>
              </a:rPr>
              <a:t>Former Associate Director for Data Science (Big Data), NIH</a:t>
            </a:r>
            <a:endParaRPr lang="en-US" dirty="0">
              <a:solidFill>
                <a:schemeClr val="tx1"/>
              </a:solidFill>
            </a:endParaRPr>
          </a:p>
        </p:txBody>
      </p:sp>
    </p:spTree>
    <p:extLst>
      <p:ext uri="{BB962C8B-B14F-4D97-AF65-F5344CB8AC3E}">
        <p14:creationId xmlns:p14="http://schemas.microsoft.com/office/powerpoint/2010/main" val="167037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75" y="363538"/>
            <a:ext cx="8229600" cy="5503863"/>
          </a:xfrm>
        </p:spPr>
        <p:txBody>
          <a:bodyPr/>
          <a:lstStyle/>
          <a:p>
            <a:r>
              <a:rPr lang="en-US" sz="3200" dirty="0">
                <a:solidFill>
                  <a:srgbClr val="FF0000"/>
                </a:solidFill>
              </a:rPr>
              <a:t>InChI is the worst computer readable structure representation except for all those other forms that have been tried from time to time. </a:t>
            </a:r>
            <a:br>
              <a:rPr lang="en-US" sz="3200" dirty="0">
                <a:solidFill>
                  <a:srgbClr val="FF0000"/>
                </a:solidFill>
              </a:rPr>
            </a:br>
            <a:br>
              <a:rPr lang="en-US" sz="3200" dirty="0"/>
            </a:br>
            <a:br>
              <a:rPr lang="en-US" sz="3200" dirty="0"/>
            </a:br>
            <a:r>
              <a:rPr lang="en-US" sz="3200" dirty="0"/>
              <a:t> With apologies to Sir Winston Churchill</a:t>
            </a:r>
            <a:br>
              <a:rPr lang="en-US" sz="3200" dirty="0"/>
            </a:br>
            <a:r>
              <a:rPr lang="en-US" sz="3200" dirty="0"/>
              <a:t>(House of Commons speech on November 11, 1947)</a:t>
            </a:r>
            <a:br>
              <a:rPr lang="en-US" sz="3200" dirty="0"/>
            </a:br>
            <a:br>
              <a:rPr lang="en-US" sz="3200" dirty="0"/>
            </a:br>
            <a:endParaRPr lang="en-US" sz="3200" dirty="0"/>
          </a:p>
        </p:txBody>
      </p:sp>
    </p:spTree>
    <p:extLst>
      <p:ext uri="{BB962C8B-B14F-4D97-AF65-F5344CB8AC3E}">
        <p14:creationId xmlns:p14="http://schemas.microsoft.com/office/powerpoint/2010/main" val="230541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155A-A0B3-4449-BD7A-91FA98B9828C}"/>
              </a:ext>
            </a:extLst>
          </p:cNvPr>
          <p:cNvSpPr>
            <a:spLocks noGrp="1"/>
          </p:cNvSpPr>
          <p:nvPr>
            <p:ph type="title"/>
          </p:nvPr>
        </p:nvSpPr>
        <p:spPr>
          <a:xfrm>
            <a:off x="316089" y="663388"/>
            <a:ext cx="11236678" cy="4823012"/>
          </a:xfrm>
        </p:spPr>
        <p:txBody>
          <a:bodyPr/>
          <a:lstStyle/>
          <a:p>
            <a:pPr algn="l"/>
            <a:r>
              <a:rPr lang="en-US" dirty="0">
                <a:solidFill>
                  <a:srgbClr val="00B050"/>
                </a:solidFill>
              </a:rPr>
              <a:t>    InChI subcommittee Working Groups</a:t>
            </a:r>
            <a:br>
              <a:rPr lang="en-US" dirty="0"/>
            </a:br>
            <a:r>
              <a:rPr lang="en-US" dirty="0"/>
              <a:t>     </a:t>
            </a:r>
            <a:r>
              <a:rPr lang="en-US" sz="2000" dirty="0"/>
              <a:t>                                    Mixtures</a:t>
            </a:r>
            <a:br>
              <a:rPr lang="en-US" sz="2000" dirty="0"/>
            </a:br>
            <a:r>
              <a:rPr lang="en-US" sz="2000" dirty="0"/>
              <a:t>                                               Monomer Atoms</a:t>
            </a:r>
            <a:br>
              <a:rPr lang="en-US" sz="2000" dirty="0"/>
            </a:br>
            <a:r>
              <a:rPr lang="en-US" sz="2000" dirty="0"/>
              <a:t>          	                                  Variability/Positional Isomers</a:t>
            </a:r>
            <a:br>
              <a:rPr lang="en-US" sz="2000" dirty="0"/>
            </a:br>
            <a:r>
              <a:rPr lang="en-US" sz="2000" dirty="0"/>
              <a:t>	                                  Nanomolecules </a:t>
            </a:r>
            <a:br>
              <a:rPr lang="en-US" sz="2000" dirty="0"/>
            </a:br>
            <a:r>
              <a:rPr lang="en-US" sz="2000" dirty="0"/>
              <a:t>                                               Isotopologues</a:t>
            </a:r>
            <a:br>
              <a:rPr lang="en-US" sz="2000" dirty="0"/>
            </a:br>
            <a:r>
              <a:rPr lang="en-US" sz="2000" dirty="0"/>
              <a:t>	                                  Resolver</a:t>
            </a:r>
            <a:br>
              <a:rPr lang="en-US" sz="2000" dirty="0"/>
            </a:br>
            <a:r>
              <a:rPr lang="en-US" sz="2000" dirty="0"/>
              <a:t>	                                  Reactions</a:t>
            </a:r>
            <a:br>
              <a:rPr lang="en-US" sz="2000" dirty="0"/>
            </a:br>
            <a:r>
              <a:rPr lang="en-US" sz="2000" dirty="0"/>
              <a:t>	                                  Organometallics/Inorganics</a:t>
            </a:r>
            <a:br>
              <a:rPr lang="en-US" sz="2000" dirty="0"/>
            </a:br>
            <a:r>
              <a:rPr lang="en-US" sz="2000" dirty="0"/>
              <a:t>	                                  Large Molecules</a:t>
            </a:r>
            <a:br>
              <a:rPr lang="en-US" sz="2000" dirty="0"/>
            </a:br>
            <a:r>
              <a:rPr lang="en-US" sz="2000" dirty="0"/>
              <a:t>	                                  Extended Tautomers</a:t>
            </a:r>
            <a:br>
              <a:rPr lang="en-US" sz="2000" dirty="0"/>
            </a:br>
            <a:r>
              <a:rPr lang="en-US" sz="2000" dirty="0"/>
              <a:t>	                                  QR Codes</a:t>
            </a:r>
            <a:br>
              <a:rPr lang="en-US" sz="2000" dirty="0"/>
            </a:br>
            <a:r>
              <a:rPr lang="en-US" sz="2000" dirty="0"/>
              <a:t>	                                  Education/Academic/Training (OER)</a:t>
            </a:r>
            <a:br>
              <a:rPr lang="en-US" sz="2000" dirty="0"/>
            </a:br>
            <a:r>
              <a:rPr lang="en-US" sz="2000" dirty="0"/>
              <a:t>	                                  Extended Stereochemistry</a:t>
            </a:r>
            <a:br>
              <a:rPr lang="en-US" sz="2000" dirty="0"/>
            </a:br>
            <a:r>
              <a:rPr lang="en-US" sz="2000" dirty="0"/>
              <a:t>                                               GitHub</a:t>
            </a:r>
            <a:br>
              <a:rPr lang="en-US" sz="2000" dirty="0"/>
            </a:br>
            <a:endParaRPr lang="en-US" sz="2000" dirty="0"/>
          </a:p>
        </p:txBody>
      </p:sp>
    </p:spTree>
    <p:extLst>
      <p:ext uri="{BB962C8B-B14F-4D97-AF65-F5344CB8AC3E}">
        <p14:creationId xmlns:p14="http://schemas.microsoft.com/office/powerpoint/2010/main" val="19848623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1061</Words>
  <Application>Microsoft Office PowerPoint</Application>
  <PresentationFormat>Widescreen</PresentationFormat>
  <Paragraphs>47</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Default Design</vt:lpstr>
      <vt:lpstr>        Stephen Heller Project Director, InChI Trust Chairman, IUPAC Division VIII InChI subcommittee Guest Research NIH/NLM/NCBI/PubChem Project </vt:lpstr>
      <vt:lpstr> InChI Timeline (Part 1)  ~ 1970/72 NIH Mass spectral database initiated  ~ 1973/74 NIH/EPA Mass spectral database  ~ 1975 CAS Registry Numbers contract  ~ 1980 EPA transfers database to NBS/OSRD  ~ 1978-1983 NBS/OSRD 5 Volume +            2 supplemental volumes of mass spectra  ~ 1985/88  NIH/EPA/NIST mass spectral database  ~ 1998 CAS contract not renewed  ~ 1999 InChI project conceived  ~ 2000 IUPAC conference/request for NIST to assist    </vt:lpstr>
      <vt:lpstr>  Date: Mon, 15 Nov 1999 18:48:30 -0500 (EST) From: Stephen R. Heller&lt;srheller@cliff.nal.usda.gov&gt; To: stein &lt;sstein@enh.nist.gov&gt; Subject: Re: A strawman proposal  Steve-  First rough draft. Let's talk tomorrow about it.  Steve  -------------- 11/15/99  An IUPAC Chemical Registry System          In response to the upcoming March 2000 IUPAC meeting - Representations of Molecular Structure: Nomenclature and its Alternatives - I would like to propose the creation of an IUPAC public domain chemical registry system.     </vt:lpstr>
      <vt:lpstr> InChI Timeline (Part 2)  ~ 2005 InChI version 1 released   ~ 2008 First release of the hash InChIKey  ~ 2009 Release of standard InChI which took the original          algorithm with its many variable parameters and         fixed them so that interoperability between databases          and resources with InChIs could be achieved.  ~ 2009 InChI Trust was formed          Not for profit charity in the UK  ~ 2011 Version 1.04 released   ~ 2011 InChI Certification Suite -          designed to check the correct installation of the InChI software   ~ 2017 Version 1.05 released   ~ 2017 Version 1.00 of the Reaction InChI (RInChI) released  ~ 2021 Version 1.06 released     </vt:lpstr>
      <vt:lpstr>\</vt:lpstr>
      <vt:lpstr>InChI layered structure design</vt:lpstr>
      <vt:lpstr>“Standards are like toothbrushes – everyone has one but no one wants to use someone else's.”    Phil Bourne, Former Associate Director for Data Science (Big Data), NIH</vt:lpstr>
      <vt:lpstr>InChI is the worst computer readable structure representation except for all those other forms that have been tried from time to time.     With apologies to Sir Winston Churchill (House of Commons speech on November 11, 1947)  </vt:lpstr>
      <vt:lpstr>    InChI subcommittee Working Groups                                          Mixtures                                                Monomer Atoms                                              Variability/Positional Isomers                                    Nanomolecules                                                 Isotopologues                                    Resolver                                    Reactions                                    Organometallics/Inorganics                                    Large Molecules                                    Extended Tautomers                                    QR Codes                                    Education/Academic/Training (OER)                                    Extended Stereochemistry                                                GitHub </vt:lpstr>
      <vt:lpstr>Large Real Databases with InChIs/InChIKeys EBI UniChem –157 million NIH/NCI/CADD/iRL–133 million NIH/PubChem -97 million  RSC/ChemSpider –71 million Elsevier/Reaxys –31 million IUPAC –0 million  Virtual Databases with InChIs/InChIKeys GDB17 –166 Billion NIH/NCI/Argonne/SAVI –4 Billion</vt:lpstr>
      <vt:lpstr>InChI Videos</vt:lpstr>
      <vt:lpstr>Acknowledgements  (Current and past members for the IUPAC InChI subcommittee  and associated InChI working groups – 3/21)   Steve Bachrach, Colin Batchelor, John Barnard, Bob Belford, Evan Bolton, Ray Boucher,  Steve Boyer, Ian Bruno, Steve Bryant,  Alex Clark, Szabolcs Csepregi, Rene Deplanque, Josef Eiblmaier, Vincent Scalfani, Jeremy Frey, Nicko Goncharoff, Jonathan Goodman,  Guenter Grethe, Richard Hartshorn, Elena Herzog,  Jaroslav Kahovec , Richard Kidd, Hans Kraut, Alexander Lawson , Peter Linstrom, Iselut Lynch, Gary Mallard, Leah McEwen, Bill Milne, Hunter Moseley, Moss, Peter Murray-Rust, Heike Nau, Marc Nicklaus, Carmen Nitsche, Matthias Nolte, Steffen Pauly, Igor Pletnev, Josep Prous, Peter Murray-Rust,  Hinnerk Rey,  Ulrich Roessler, Adam Sanford,  Roger Schenck , Martin Schmidt, Steve Stein, Peter Shepherd, Markus Sitzmann , Chris Steinbeck, Keith Taylor, Dmitrii Tchekhovskoi,  Bill Town, Wendy Warr, Jason Wilde, Tony Williams, Andrey Yerin, Shuli You.  Special Acknowledgement: Ted Becker&amp; Alan McNaught for their vision and leadership of the future of IUPAC nomenclature.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heller</dc:creator>
  <cp:lastModifiedBy>s heller</cp:lastModifiedBy>
  <cp:revision>39</cp:revision>
  <cp:lastPrinted>2021-03-21T23:43:17Z</cp:lastPrinted>
  <dcterms:created xsi:type="dcterms:W3CDTF">2021-03-20T19:50:08Z</dcterms:created>
  <dcterms:modified xsi:type="dcterms:W3CDTF">2021-03-21T23:43:27Z</dcterms:modified>
</cp:coreProperties>
</file>