
<file path=[Content_Types].xml><?xml version="1.0" encoding="utf-8"?>
<Types xmlns="http://schemas.openxmlformats.org/package/2006/content-types">
  <Default Extension="bin" ContentType="application/vnd.openxmlformats-officedocument.oleObject"/>
  <Default Extension="emf" ContentType="image/x-emf"/>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450" r:id="rId3"/>
    <p:sldId id="404" r:id="rId4"/>
    <p:sldId id="451" r:id="rId5"/>
    <p:sldId id="452" r:id="rId6"/>
    <p:sldId id="453" r:id="rId7"/>
    <p:sldId id="465" r:id="rId8"/>
    <p:sldId id="466" r:id="rId9"/>
    <p:sldId id="351" r:id="rId10"/>
    <p:sldId id="353" r:id="rId11"/>
    <p:sldId id="455" r:id="rId12"/>
    <p:sldId id="467" r:id="rId13"/>
    <p:sldId id="398" r:id="rId14"/>
    <p:sldId id="399" r:id="rId15"/>
    <p:sldId id="357" r:id="rId16"/>
    <p:sldId id="468" r:id="rId17"/>
    <p:sldId id="440" r:id="rId18"/>
    <p:sldId id="443" r:id="rId19"/>
    <p:sldId id="444" r:id="rId20"/>
    <p:sldId id="470" r:id="rId21"/>
    <p:sldId id="476" r:id="rId22"/>
    <p:sldId id="471" r:id="rId23"/>
    <p:sldId id="411" r:id="rId24"/>
    <p:sldId id="414" r:id="rId25"/>
    <p:sldId id="478" r:id="rId26"/>
    <p:sldId id="479" r:id="rId27"/>
    <p:sldId id="473" r:id="rId28"/>
    <p:sldId id="456" r:id="rId29"/>
    <p:sldId id="457" r:id="rId30"/>
    <p:sldId id="458" r:id="rId31"/>
    <p:sldId id="459" r:id="rId32"/>
    <p:sldId id="460" r:id="rId33"/>
    <p:sldId id="463" r:id="rId34"/>
    <p:sldId id="338" r:id="rId35"/>
    <p:sldId id="464" r:id="rId36"/>
    <p:sldId id="348" r:id="rId37"/>
    <p:sldId id="350" r:id="rId38"/>
    <p:sldId id="396" r:id="rId39"/>
    <p:sldId id="397" r:id="rId40"/>
    <p:sldId id="400" r:id="rId41"/>
    <p:sldId id="401" r:id="rId42"/>
    <p:sldId id="449" r:id="rId43"/>
    <p:sldId id="359" r:id="rId44"/>
    <p:sldId id="363" r:id="rId45"/>
    <p:sldId id="382" r:id="rId46"/>
    <p:sldId id="403" r:id="rId47"/>
    <p:sldId id="477" r:id="rId48"/>
    <p:sldId id="405" r:id="rId49"/>
    <p:sldId id="406" r:id="rId50"/>
    <p:sldId id="407" r:id="rId51"/>
    <p:sldId id="408" r:id="rId52"/>
    <p:sldId id="409" r:id="rId53"/>
    <p:sldId id="410" r:id="rId54"/>
    <p:sldId id="474" r:id="rId55"/>
    <p:sldId id="475" r:id="rId5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bert Sas" initials="NS" lastIdx="10" clrIdx="0">
    <p:extLst>
      <p:ext uri="{19B8F6BF-5375-455C-9EA6-DF929625EA0E}">
        <p15:presenceInfo xmlns:p15="http://schemas.microsoft.com/office/powerpoint/2012/main" userId="7a9c0aa5-3c4d-49e0-94a2-c3f6269bb88b" providerId="Windows Live"/>
      </p:ext>
    </p:extLst>
  </p:cmAuthor>
  <p:cmAuthor id="2" name="Gerd Blanke" initials="GB" lastIdx="3" clrIdx="1">
    <p:extLst>
      <p:ext uri="{19B8F6BF-5375-455C-9EA6-DF929625EA0E}">
        <p15:presenceInfo xmlns:p15="http://schemas.microsoft.com/office/powerpoint/2012/main" userId="344f66988bf90f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A3BDE"/>
    <a:srgbClr val="2029D6"/>
    <a:srgbClr val="373FE1"/>
    <a:srgbClr val="1B22B1"/>
    <a:srgbClr val="E8E9FC"/>
    <a:srgbClr val="B6B9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0" d="100"/>
          <a:sy n="90" d="100"/>
        </p:scale>
        <p:origin x="57" y="6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endParaRPr lang="de-DE" dirty="0"/>
          </a:p>
        </p:txBody>
      </p:sp>
      <p:sp>
        <p:nvSpPr>
          <p:cNvPr id="3" name="Untertitel 2"/>
          <p:cNvSpPr>
            <a:spLocks noGrp="1"/>
          </p:cNvSpPr>
          <p:nvPr>
            <p:ph type="subTitle" idx="1"/>
          </p:nvPr>
        </p:nvSpPr>
        <p:spPr>
          <a:xfrm>
            <a:off x="1524000" y="3745522"/>
            <a:ext cx="9144000" cy="1552679"/>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DE" dirty="0"/>
          </a:p>
        </p:txBody>
      </p:sp>
      <p:sp>
        <p:nvSpPr>
          <p:cNvPr id="4" name="Datumsplatzhalter 3"/>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5" name="Fußzeilenplatzhalter 4"/>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6" name="Foliennummernplatzhalter 5"/>
          <p:cNvSpPr>
            <a:spLocks noGrp="1"/>
          </p:cNvSpPr>
          <p:nvPr>
            <p:ph type="sldNum" sz="quarter" idx="12"/>
          </p:nvPr>
        </p:nvSpPr>
        <p:spPr/>
        <p:txBody>
          <a:bodyPr/>
          <a:lstStyle/>
          <a:p>
            <a:fld id="{E85086B2-61D0-447D-B255-E17CC3C1574F}" type="slidenum">
              <a:rPr lang="de-DE" smtClean="0"/>
              <a:t>‹Nr.›</a:t>
            </a:fld>
            <a:endParaRPr lang="de-DE" dirty="0"/>
          </a:p>
        </p:txBody>
      </p:sp>
      <p:sp>
        <p:nvSpPr>
          <p:cNvPr id="9" name="Rechteck 8"/>
          <p:cNvSpPr/>
          <p:nvPr userDrawn="1"/>
        </p:nvSpPr>
        <p:spPr>
          <a:xfrm>
            <a:off x="1524000" y="3545285"/>
            <a:ext cx="9144000" cy="56753"/>
          </a:xfrm>
          <a:prstGeom prst="rect">
            <a:avLst/>
          </a:prstGeom>
          <a:gradFill flip="none" rotWithShape="1">
            <a:gsLst>
              <a:gs pos="100000">
                <a:srgbClr val="3F50ED"/>
              </a:gs>
              <a:gs pos="100000">
                <a:srgbClr val="2A3BDE">
                  <a:shade val="67500"/>
                  <a:satMod val="115000"/>
                  <a:lumMod val="60000"/>
                  <a:lumOff val="40000"/>
                  <a:alpha val="57000"/>
                </a:srgbClr>
              </a:gs>
              <a:gs pos="4000">
                <a:srgbClr val="2A3BDE">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112909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5" name="Fußzeilenplatzhalter 4"/>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6" name="Foliennummernplatzhalter 5"/>
          <p:cNvSpPr>
            <a:spLocks noGrp="1"/>
          </p:cNvSpPr>
          <p:nvPr>
            <p:ph type="sldNum" sz="quarter" idx="12"/>
          </p:nvPr>
        </p:nvSpPr>
        <p:spPr/>
        <p:txBody>
          <a:bodyPr/>
          <a:lstStyle/>
          <a:p>
            <a:fld id="{E85086B2-61D0-447D-B255-E17CC3C1574F}" type="slidenum">
              <a:rPr lang="de-DE" smtClean="0"/>
              <a:t>‹Nr.›</a:t>
            </a:fld>
            <a:endParaRPr lang="de-DE" dirty="0"/>
          </a:p>
        </p:txBody>
      </p:sp>
      <p:sp>
        <p:nvSpPr>
          <p:cNvPr id="9" name="Abgerundetes Rechteck 14">
            <a:extLst>
              <a:ext uri="{FF2B5EF4-FFF2-40B4-BE49-F238E27FC236}">
                <a16:creationId xmlns:a16="http://schemas.microsoft.com/office/drawing/2014/main" id="{503AE3C1-D035-43F5-841C-3629F5012B7F}"/>
              </a:ext>
            </a:extLst>
          </p:cNvPr>
          <p:cNvSpPr/>
          <p:nvPr userDrawn="1"/>
        </p:nvSpPr>
        <p:spPr>
          <a:xfrm flipH="1">
            <a:off x="630813" y="132723"/>
            <a:ext cx="45719" cy="6571579"/>
          </a:xfrm>
          <a:prstGeom prst="roundRect">
            <a:avLst/>
          </a:prstGeom>
          <a:gradFill flip="none" rotWithShape="1">
            <a:gsLst>
              <a:gs pos="0">
                <a:schemeClr val="accent1">
                  <a:lumMod val="0"/>
                  <a:lumOff val="100000"/>
                </a:schemeClr>
              </a:gs>
              <a:gs pos="99000">
                <a:srgbClr val="0000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Abgerundetes Rechteck 15">
            <a:extLst>
              <a:ext uri="{FF2B5EF4-FFF2-40B4-BE49-F238E27FC236}">
                <a16:creationId xmlns:a16="http://schemas.microsoft.com/office/drawing/2014/main" id="{D17D7C5B-AC9D-4AC1-9348-74278F1C0099}"/>
              </a:ext>
            </a:extLst>
          </p:cNvPr>
          <p:cNvSpPr/>
          <p:nvPr userDrawn="1"/>
        </p:nvSpPr>
        <p:spPr>
          <a:xfrm>
            <a:off x="115422" y="1167229"/>
            <a:ext cx="11804072" cy="45719"/>
          </a:xfrm>
          <a:prstGeom prst="roundRect">
            <a:avLst/>
          </a:prstGeom>
          <a:gradFill flip="none" rotWithShape="1">
            <a:gsLst>
              <a:gs pos="0">
                <a:schemeClr val="accent1">
                  <a:lumMod val="0"/>
                  <a:lumOff val="100000"/>
                </a:schemeClr>
              </a:gs>
              <a:gs pos="99000">
                <a:srgbClr val="00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0181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en-US"/>
              <a:t>Click to edit Master title style</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5" name="Fußzeilenplatzhalter 4"/>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6" name="Foliennummernplatzhalter 5"/>
          <p:cNvSpPr>
            <a:spLocks noGrp="1"/>
          </p:cNvSpPr>
          <p:nvPr>
            <p:ph type="sldNum" sz="quarter" idx="12"/>
          </p:nvPr>
        </p:nvSpPr>
        <p:spPr/>
        <p:txBody>
          <a:bodyPr/>
          <a:lstStyle/>
          <a:p>
            <a:fld id="{E85086B2-61D0-447D-B255-E17CC3C1574F}" type="slidenum">
              <a:rPr lang="de-DE" smtClean="0"/>
              <a:t>‹Nr.›</a:t>
            </a:fld>
            <a:endParaRPr lang="de-DE" dirty="0"/>
          </a:p>
        </p:txBody>
      </p:sp>
    </p:spTree>
    <p:extLst>
      <p:ext uri="{BB962C8B-B14F-4D97-AF65-F5344CB8AC3E}">
        <p14:creationId xmlns:p14="http://schemas.microsoft.com/office/powerpoint/2010/main" val="1409877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umsplatzhalter 3"/>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5" name="Fußzeilenplatzhalter 4"/>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6" name="Foliennummernplatzhalter 5"/>
          <p:cNvSpPr>
            <a:spLocks noGrp="1"/>
          </p:cNvSpPr>
          <p:nvPr>
            <p:ph type="sldNum" sz="quarter" idx="12"/>
          </p:nvPr>
        </p:nvSpPr>
        <p:spPr/>
        <p:txBody>
          <a:bodyPr/>
          <a:lstStyle/>
          <a:p>
            <a:fld id="{E85086B2-61D0-447D-B255-E17CC3C1574F}" type="slidenum">
              <a:rPr lang="de-DE" smtClean="0"/>
              <a:t>‹Nr.›</a:t>
            </a:fld>
            <a:endParaRPr lang="de-DE" dirty="0"/>
          </a:p>
        </p:txBody>
      </p:sp>
      <p:sp>
        <p:nvSpPr>
          <p:cNvPr id="8" name="Abgerundetes Rechteck 14">
            <a:extLst>
              <a:ext uri="{FF2B5EF4-FFF2-40B4-BE49-F238E27FC236}">
                <a16:creationId xmlns:a16="http://schemas.microsoft.com/office/drawing/2014/main" id="{D09CFBC6-F899-4A14-B61D-5D41F8F6DCFB}"/>
              </a:ext>
            </a:extLst>
          </p:cNvPr>
          <p:cNvSpPr/>
          <p:nvPr userDrawn="1"/>
        </p:nvSpPr>
        <p:spPr>
          <a:xfrm flipH="1">
            <a:off x="630813" y="132723"/>
            <a:ext cx="45719" cy="6571579"/>
          </a:xfrm>
          <a:prstGeom prst="roundRect">
            <a:avLst/>
          </a:prstGeom>
          <a:gradFill flip="none" rotWithShape="1">
            <a:gsLst>
              <a:gs pos="0">
                <a:schemeClr val="accent1">
                  <a:lumMod val="0"/>
                  <a:lumOff val="100000"/>
                </a:schemeClr>
              </a:gs>
              <a:gs pos="99000">
                <a:srgbClr val="0000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Abgerundetes Rechteck 15">
            <a:extLst>
              <a:ext uri="{FF2B5EF4-FFF2-40B4-BE49-F238E27FC236}">
                <a16:creationId xmlns:a16="http://schemas.microsoft.com/office/drawing/2014/main" id="{A58DBA93-5C06-450B-A205-9239347A80BB}"/>
              </a:ext>
            </a:extLst>
          </p:cNvPr>
          <p:cNvSpPr/>
          <p:nvPr userDrawn="1"/>
        </p:nvSpPr>
        <p:spPr>
          <a:xfrm>
            <a:off x="115422" y="1167229"/>
            <a:ext cx="11804072" cy="45719"/>
          </a:xfrm>
          <a:prstGeom prst="roundRect">
            <a:avLst/>
          </a:prstGeom>
          <a:gradFill flip="none" rotWithShape="1">
            <a:gsLst>
              <a:gs pos="0">
                <a:schemeClr val="accent1">
                  <a:lumMod val="0"/>
                  <a:lumOff val="100000"/>
                </a:schemeClr>
              </a:gs>
              <a:gs pos="99000">
                <a:srgbClr val="00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50784054"/>
      </p:ext>
    </p:extLst>
  </p:cSld>
  <p:clrMapOvr>
    <a:masterClrMapping/>
  </p:clrMapOvr>
  <p:extLst>
    <p:ext uri="{DCECCB84-F9BA-43D5-87BE-67443E8EF086}">
      <p15:sldGuideLst xmlns:p15="http://schemas.microsoft.com/office/powerpoint/2012/main">
        <p15:guide id="1" orient="horz" pos="89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596724"/>
            <a:ext cx="10515600" cy="2852737"/>
          </a:xfrm>
        </p:spPr>
        <p:txBody>
          <a:bodyPr anchor="b"/>
          <a:lstStyle>
            <a:lvl1pPr>
              <a:defRPr sz="6000"/>
            </a:lvl1pPr>
          </a:lstStyle>
          <a:p>
            <a:r>
              <a:rPr lang="en-US"/>
              <a:t>Click to edit Master title style</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umsplatzhalter 3"/>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E85086B2-61D0-447D-B255-E17CC3C1574F}" type="slidenum">
              <a:rPr lang="de-DE" smtClean="0"/>
              <a:t>‹Nr.›</a:t>
            </a:fld>
            <a:endParaRPr lang="de-DE" dirty="0"/>
          </a:p>
        </p:txBody>
      </p:sp>
      <p:sp>
        <p:nvSpPr>
          <p:cNvPr id="8" name="Rechteck 7"/>
          <p:cNvSpPr/>
          <p:nvPr userDrawn="1"/>
        </p:nvSpPr>
        <p:spPr>
          <a:xfrm>
            <a:off x="838200" y="4465479"/>
            <a:ext cx="10515600" cy="113506"/>
          </a:xfrm>
          <a:prstGeom prst="rect">
            <a:avLst/>
          </a:prstGeom>
          <a:gradFill flip="none" rotWithShape="1">
            <a:gsLst>
              <a:gs pos="100000">
                <a:srgbClr val="3F50ED"/>
              </a:gs>
              <a:gs pos="100000">
                <a:srgbClr val="2A3BDE">
                  <a:shade val="67500"/>
                  <a:satMod val="115000"/>
                  <a:lumMod val="60000"/>
                  <a:lumOff val="40000"/>
                  <a:alpha val="57000"/>
                </a:srgbClr>
              </a:gs>
              <a:gs pos="4000">
                <a:srgbClr val="2A3BDE">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45466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Inhaltsplatzhalter 2"/>
          <p:cNvSpPr>
            <a:spLocks noGrp="1"/>
          </p:cNvSpPr>
          <p:nvPr>
            <p:ph sz="half" idx="1"/>
          </p:nvPr>
        </p:nvSpPr>
        <p:spPr>
          <a:xfrm>
            <a:off x="838200" y="1262482"/>
            <a:ext cx="5181600" cy="49144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Inhaltsplatzhalter 3"/>
          <p:cNvSpPr>
            <a:spLocks noGrp="1"/>
          </p:cNvSpPr>
          <p:nvPr>
            <p:ph sz="half" idx="2"/>
          </p:nvPr>
        </p:nvSpPr>
        <p:spPr>
          <a:xfrm>
            <a:off x="6172200" y="1262482"/>
            <a:ext cx="5181600" cy="491448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5" name="Datumsplatzhalter 4"/>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6" name="Fußzeilenplatzhalter 5"/>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7" name="Foliennummernplatzhalter 6"/>
          <p:cNvSpPr>
            <a:spLocks noGrp="1"/>
          </p:cNvSpPr>
          <p:nvPr>
            <p:ph type="sldNum" sz="quarter" idx="12"/>
          </p:nvPr>
        </p:nvSpPr>
        <p:spPr/>
        <p:txBody>
          <a:bodyPr/>
          <a:lstStyle/>
          <a:p>
            <a:fld id="{E85086B2-61D0-447D-B255-E17CC3C1574F}" type="slidenum">
              <a:rPr lang="de-DE" smtClean="0"/>
              <a:t>‹Nr.›</a:t>
            </a:fld>
            <a:endParaRPr lang="de-DE" dirty="0"/>
          </a:p>
        </p:txBody>
      </p:sp>
      <p:sp>
        <p:nvSpPr>
          <p:cNvPr id="10" name="Abgerundetes Rechteck 14">
            <a:extLst>
              <a:ext uri="{FF2B5EF4-FFF2-40B4-BE49-F238E27FC236}">
                <a16:creationId xmlns:a16="http://schemas.microsoft.com/office/drawing/2014/main" id="{2CB8C835-6B57-4D44-98DC-3E01B07FDE9E}"/>
              </a:ext>
            </a:extLst>
          </p:cNvPr>
          <p:cNvSpPr/>
          <p:nvPr userDrawn="1"/>
        </p:nvSpPr>
        <p:spPr>
          <a:xfrm flipH="1">
            <a:off x="630813" y="132723"/>
            <a:ext cx="45719" cy="6571579"/>
          </a:xfrm>
          <a:prstGeom prst="roundRect">
            <a:avLst/>
          </a:prstGeom>
          <a:gradFill flip="none" rotWithShape="1">
            <a:gsLst>
              <a:gs pos="0">
                <a:schemeClr val="accent1">
                  <a:lumMod val="0"/>
                  <a:lumOff val="100000"/>
                </a:schemeClr>
              </a:gs>
              <a:gs pos="99000">
                <a:srgbClr val="0000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5">
            <a:extLst>
              <a:ext uri="{FF2B5EF4-FFF2-40B4-BE49-F238E27FC236}">
                <a16:creationId xmlns:a16="http://schemas.microsoft.com/office/drawing/2014/main" id="{9FBFE3C1-7E19-4B44-A0EA-95027986DF05}"/>
              </a:ext>
            </a:extLst>
          </p:cNvPr>
          <p:cNvSpPr/>
          <p:nvPr userDrawn="1"/>
        </p:nvSpPr>
        <p:spPr>
          <a:xfrm>
            <a:off x="115422" y="1167229"/>
            <a:ext cx="11804072" cy="45719"/>
          </a:xfrm>
          <a:prstGeom prst="roundRect">
            <a:avLst/>
          </a:prstGeom>
          <a:gradFill flip="none" rotWithShape="1">
            <a:gsLst>
              <a:gs pos="0">
                <a:schemeClr val="accent1">
                  <a:lumMod val="0"/>
                  <a:lumOff val="100000"/>
                </a:schemeClr>
              </a:gs>
              <a:gs pos="99000">
                <a:srgbClr val="00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55671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46993"/>
          </a:xfrm>
        </p:spPr>
        <p:txBody>
          <a:bodyPr/>
          <a:lstStyle/>
          <a:p>
            <a:r>
              <a:rPr lang="en-US"/>
              <a:t>Click to edit Master title style</a:t>
            </a:r>
            <a:endParaRPr lang="de-DE" dirty="0"/>
          </a:p>
        </p:txBody>
      </p:sp>
      <p:sp>
        <p:nvSpPr>
          <p:cNvPr id="3" name="Textplatzhalter 2"/>
          <p:cNvSpPr>
            <a:spLocks noGrp="1"/>
          </p:cNvSpPr>
          <p:nvPr>
            <p:ph type="body" idx="1"/>
          </p:nvPr>
        </p:nvSpPr>
        <p:spPr>
          <a:xfrm>
            <a:off x="839788" y="1825625"/>
            <a:ext cx="5157787"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Inhaltsplatzhalt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platzhalter 4"/>
          <p:cNvSpPr>
            <a:spLocks noGrp="1"/>
          </p:cNvSpPr>
          <p:nvPr>
            <p:ph type="body" sz="quarter" idx="3"/>
          </p:nvPr>
        </p:nvSpPr>
        <p:spPr>
          <a:xfrm>
            <a:off x="6172200" y="1825625"/>
            <a:ext cx="5183188" cy="6794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Inhaltsplatzhalt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umsplatzhalter 6"/>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8" name="Fußzeilenplatzhalter 7"/>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9" name="Foliennummernplatzhalter 8"/>
          <p:cNvSpPr>
            <a:spLocks noGrp="1"/>
          </p:cNvSpPr>
          <p:nvPr>
            <p:ph type="sldNum" sz="quarter" idx="12"/>
          </p:nvPr>
        </p:nvSpPr>
        <p:spPr/>
        <p:txBody>
          <a:bodyPr/>
          <a:lstStyle/>
          <a:p>
            <a:fld id="{E85086B2-61D0-447D-B255-E17CC3C1574F}" type="slidenum">
              <a:rPr lang="de-DE" smtClean="0"/>
              <a:t>‹Nr.›</a:t>
            </a:fld>
            <a:endParaRPr lang="de-DE" dirty="0"/>
          </a:p>
        </p:txBody>
      </p:sp>
      <p:sp>
        <p:nvSpPr>
          <p:cNvPr id="11" name="Rechteck 10"/>
          <p:cNvSpPr/>
          <p:nvPr userDrawn="1"/>
        </p:nvSpPr>
        <p:spPr>
          <a:xfrm>
            <a:off x="838200" y="1712119"/>
            <a:ext cx="10515600" cy="113506"/>
          </a:xfrm>
          <a:prstGeom prst="rect">
            <a:avLst/>
          </a:prstGeom>
          <a:gradFill flip="none" rotWithShape="1">
            <a:gsLst>
              <a:gs pos="100000">
                <a:srgbClr val="3F50ED"/>
              </a:gs>
              <a:gs pos="100000">
                <a:srgbClr val="2A3BDE">
                  <a:shade val="67500"/>
                  <a:satMod val="115000"/>
                  <a:lumMod val="60000"/>
                  <a:lumOff val="40000"/>
                  <a:alpha val="57000"/>
                </a:srgbClr>
              </a:gs>
              <a:gs pos="4000">
                <a:srgbClr val="2A3BDE">
                  <a:shade val="100000"/>
                  <a:satMod val="115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567033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de-DE"/>
          </a:p>
        </p:txBody>
      </p:sp>
      <p:sp>
        <p:nvSpPr>
          <p:cNvPr id="3" name="Datumsplatzhalter 2"/>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4" name="Fußzeilenplatzhalter 3"/>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5" name="Foliennummernplatzhalter 4"/>
          <p:cNvSpPr>
            <a:spLocks noGrp="1"/>
          </p:cNvSpPr>
          <p:nvPr>
            <p:ph type="sldNum" sz="quarter" idx="12"/>
          </p:nvPr>
        </p:nvSpPr>
        <p:spPr/>
        <p:txBody>
          <a:bodyPr/>
          <a:lstStyle/>
          <a:p>
            <a:fld id="{E85086B2-61D0-447D-B255-E17CC3C1574F}" type="slidenum">
              <a:rPr lang="de-DE" smtClean="0"/>
              <a:t>‹Nr.›</a:t>
            </a:fld>
            <a:endParaRPr lang="de-DE" dirty="0"/>
          </a:p>
        </p:txBody>
      </p:sp>
      <p:sp>
        <p:nvSpPr>
          <p:cNvPr id="10" name="Abgerundetes Rechteck 14">
            <a:extLst>
              <a:ext uri="{FF2B5EF4-FFF2-40B4-BE49-F238E27FC236}">
                <a16:creationId xmlns:a16="http://schemas.microsoft.com/office/drawing/2014/main" id="{54FDFAC8-29EB-4161-87A4-3D81DF8F8B2C}"/>
              </a:ext>
            </a:extLst>
          </p:cNvPr>
          <p:cNvSpPr/>
          <p:nvPr userDrawn="1"/>
        </p:nvSpPr>
        <p:spPr>
          <a:xfrm flipH="1">
            <a:off x="630813" y="132723"/>
            <a:ext cx="45719" cy="6571579"/>
          </a:xfrm>
          <a:prstGeom prst="roundRect">
            <a:avLst/>
          </a:prstGeom>
          <a:gradFill flip="none" rotWithShape="1">
            <a:gsLst>
              <a:gs pos="0">
                <a:schemeClr val="accent1">
                  <a:lumMod val="0"/>
                  <a:lumOff val="100000"/>
                </a:schemeClr>
              </a:gs>
              <a:gs pos="99000">
                <a:srgbClr val="0000F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bgerundetes Rechteck 15">
            <a:extLst>
              <a:ext uri="{FF2B5EF4-FFF2-40B4-BE49-F238E27FC236}">
                <a16:creationId xmlns:a16="http://schemas.microsoft.com/office/drawing/2014/main" id="{4F9C91D3-A7A2-4317-9275-23E61CF10FCB}"/>
              </a:ext>
            </a:extLst>
          </p:cNvPr>
          <p:cNvSpPr/>
          <p:nvPr userDrawn="1"/>
        </p:nvSpPr>
        <p:spPr>
          <a:xfrm>
            <a:off x="115422" y="1167229"/>
            <a:ext cx="11804072" cy="45719"/>
          </a:xfrm>
          <a:prstGeom prst="roundRect">
            <a:avLst/>
          </a:prstGeom>
          <a:gradFill flip="none" rotWithShape="1">
            <a:gsLst>
              <a:gs pos="0">
                <a:schemeClr val="accent1">
                  <a:lumMod val="0"/>
                  <a:lumOff val="100000"/>
                </a:schemeClr>
              </a:gs>
              <a:gs pos="99000">
                <a:srgbClr val="0000FF"/>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0198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3" name="Fußzeilenplatzhalter 2"/>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4" name="Foliennummernplatzhalter 3"/>
          <p:cNvSpPr>
            <a:spLocks noGrp="1"/>
          </p:cNvSpPr>
          <p:nvPr>
            <p:ph type="sldNum" sz="quarter" idx="12"/>
          </p:nvPr>
        </p:nvSpPr>
        <p:spPr/>
        <p:txBody>
          <a:bodyPr/>
          <a:lstStyle/>
          <a:p>
            <a:fld id="{E85086B2-61D0-447D-B255-E17CC3C1574F}" type="slidenum">
              <a:rPr lang="de-DE" smtClean="0"/>
              <a:t>‹Nr.›</a:t>
            </a:fld>
            <a:endParaRPr lang="de-DE" dirty="0"/>
          </a:p>
        </p:txBody>
      </p:sp>
    </p:spTree>
    <p:extLst>
      <p:ext uri="{BB962C8B-B14F-4D97-AF65-F5344CB8AC3E}">
        <p14:creationId xmlns:p14="http://schemas.microsoft.com/office/powerpoint/2010/main" val="322480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6" name="Fußzeilenplatzhalter 5"/>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7" name="Foliennummernplatzhalter 6"/>
          <p:cNvSpPr>
            <a:spLocks noGrp="1"/>
          </p:cNvSpPr>
          <p:nvPr>
            <p:ph type="sldNum" sz="quarter" idx="12"/>
          </p:nvPr>
        </p:nvSpPr>
        <p:spPr/>
        <p:txBody>
          <a:bodyPr/>
          <a:lstStyle/>
          <a:p>
            <a:fld id="{E85086B2-61D0-447D-B255-E17CC3C1574F}" type="slidenum">
              <a:rPr lang="de-DE" smtClean="0"/>
              <a:t>‹Nr.›</a:t>
            </a:fld>
            <a:endParaRPr lang="de-DE" dirty="0"/>
          </a:p>
        </p:txBody>
      </p:sp>
    </p:spTree>
    <p:extLst>
      <p:ext uri="{BB962C8B-B14F-4D97-AF65-F5344CB8AC3E}">
        <p14:creationId xmlns:p14="http://schemas.microsoft.com/office/powerpoint/2010/main" val="282098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de-DE" dirty="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p:cNvSpPr>
            <a:spLocks noGrp="1"/>
          </p:cNvSpPr>
          <p:nvPr>
            <p:ph type="dt" sz="half" idx="10"/>
          </p:nvPr>
        </p:nvSpPr>
        <p:spPr/>
        <p:txBody>
          <a:bodyPr/>
          <a:lstStyle/>
          <a:p>
            <a:fld id="{97793E8C-BD91-4C8A-AAFD-0A2228B7B128}" type="datetimeFigureOut">
              <a:rPr lang="de-DE" smtClean="0"/>
              <a:t>21.03.2021</a:t>
            </a:fld>
            <a:endParaRPr lang="de-DE" dirty="0"/>
          </a:p>
        </p:txBody>
      </p:sp>
      <p:sp>
        <p:nvSpPr>
          <p:cNvPr id="6" name="Fußzeilenplatzhalter 5"/>
          <p:cNvSpPr>
            <a:spLocks noGrp="1"/>
          </p:cNvSpPr>
          <p:nvPr>
            <p:ph type="ftr" sz="quarter" idx="11"/>
          </p:nvPr>
        </p:nvSpPr>
        <p:spPr/>
        <p:txBody>
          <a:bodyPr/>
          <a:lstStyle/>
          <a:p>
            <a:r>
              <a:rPr lang="de-DE" dirty="0"/>
              <a:t>C</a:t>
            </a:r>
            <a:r>
              <a:rPr lang="el-GR" dirty="0"/>
              <a:t>Ξ</a:t>
            </a:r>
            <a:r>
              <a:rPr lang="de-DE" dirty="0"/>
              <a:t>C </a:t>
            </a:r>
            <a:r>
              <a:rPr lang="de-DE" dirty="0">
                <a:cs typeface="Times New Roman" panose="02020603050405020304" pitchFamily="18" charset="0"/>
              </a:rPr>
              <a:t>StructurePendium Technologies GmbH</a:t>
            </a:r>
          </a:p>
        </p:txBody>
      </p:sp>
      <p:sp>
        <p:nvSpPr>
          <p:cNvPr id="7" name="Foliennummernplatzhalter 6"/>
          <p:cNvSpPr>
            <a:spLocks noGrp="1"/>
          </p:cNvSpPr>
          <p:nvPr>
            <p:ph type="sldNum" sz="quarter" idx="12"/>
          </p:nvPr>
        </p:nvSpPr>
        <p:spPr/>
        <p:txBody>
          <a:bodyPr/>
          <a:lstStyle/>
          <a:p>
            <a:fld id="{E85086B2-61D0-447D-B255-E17CC3C1574F}" type="slidenum">
              <a:rPr lang="de-DE" smtClean="0"/>
              <a:t>‹Nr.›</a:t>
            </a:fld>
            <a:endParaRPr lang="de-DE" dirty="0"/>
          </a:p>
        </p:txBody>
      </p:sp>
    </p:spTree>
    <p:extLst>
      <p:ext uri="{BB962C8B-B14F-4D97-AF65-F5344CB8AC3E}">
        <p14:creationId xmlns:p14="http://schemas.microsoft.com/office/powerpoint/2010/main" val="4289858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137597"/>
            <a:ext cx="10515600" cy="980098"/>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292180"/>
            <a:ext cx="10515600" cy="488478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838200" y="6356350"/>
            <a:ext cx="947670" cy="365125"/>
          </a:xfrm>
          <a:prstGeom prst="rect">
            <a:avLst/>
          </a:prstGeom>
        </p:spPr>
        <p:txBody>
          <a:bodyPr vert="horz" lIns="91440" tIns="45720" rIns="91440" bIns="45720" rtlCol="0" anchor="ctr"/>
          <a:lstStyle>
            <a:lvl1pPr algn="l">
              <a:defRPr sz="1200">
                <a:solidFill>
                  <a:srgbClr val="2029D6"/>
                </a:solidFill>
              </a:defRPr>
            </a:lvl1pPr>
          </a:lstStyle>
          <a:p>
            <a:fld id="{97793E8C-BD91-4C8A-AAFD-0A2228B7B128}" type="datetimeFigureOut">
              <a:rPr lang="de-DE" smtClean="0"/>
              <a:pPr/>
              <a:t>21.03.2021</a:t>
            </a:fld>
            <a:endParaRPr lang="de-DE" dirty="0"/>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2029D6"/>
                </a:solidFill>
                <a:latin typeface="Rockwell" panose="02060603020205020403" pitchFamily="18" charset="0"/>
              </a:defRPr>
            </a:lvl1pPr>
          </a:lstStyle>
          <a:p>
            <a:r>
              <a:rPr lang="de-DE" sz="1000" dirty="0"/>
              <a:t>C</a:t>
            </a:r>
            <a:r>
              <a:rPr lang="el-GR" sz="1000" dirty="0"/>
              <a:t>Ξ</a:t>
            </a:r>
            <a:r>
              <a:rPr lang="de-DE" sz="1000" dirty="0"/>
              <a:t>C </a:t>
            </a:r>
            <a:r>
              <a:rPr lang="de-DE" sz="1000" dirty="0">
                <a:cs typeface="Times New Roman" panose="02020603050405020304" pitchFamily="18" charset="0"/>
              </a:rPr>
              <a:t>StructurePendium Technologies GmbH</a:t>
            </a:r>
          </a:p>
          <a:p>
            <a:r>
              <a:rPr lang="de-DE" dirty="0" err="1">
                <a:cs typeface="Times New Roman" panose="02020603050405020304" pitchFamily="18" charset="0"/>
              </a:rPr>
              <a:t>Confidential</a:t>
            </a:r>
            <a:endParaRPr lang="de-DE" dirty="0"/>
          </a:p>
        </p:txBody>
      </p:sp>
      <p:sp>
        <p:nvSpPr>
          <p:cNvPr id="6" name="Foliennummernplatzhalter 5"/>
          <p:cNvSpPr>
            <a:spLocks noGrp="1"/>
          </p:cNvSpPr>
          <p:nvPr>
            <p:ph type="sldNum" sz="quarter" idx="4"/>
          </p:nvPr>
        </p:nvSpPr>
        <p:spPr>
          <a:xfrm>
            <a:off x="10315976" y="6356350"/>
            <a:ext cx="1037823" cy="365125"/>
          </a:xfrm>
          <a:prstGeom prst="rect">
            <a:avLst/>
          </a:prstGeom>
        </p:spPr>
        <p:txBody>
          <a:bodyPr vert="horz" lIns="91440" tIns="45720" rIns="91440" bIns="45720" rtlCol="0" anchor="ctr"/>
          <a:lstStyle>
            <a:lvl1pPr algn="r">
              <a:defRPr sz="1200">
                <a:solidFill>
                  <a:srgbClr val="2029D6"/>
                </a:solidFill>
              </a:defRPr>
            </a:lvl1pPr>
          </a:lstStyle>
          <a:p>
            <a:fld id="{E85086B2-61D0-447D-B255-E17CC3C1574F}" type="slidenum">
              <a:rPr lang="de-DE" smtClean="0"/>
              <a:pPr/>
              <a:t>‹Nr.›</a:t>
            </a:fld>
            <a:endParaRPr lang="de-DE" dirty="0"/>
          </a:p>
        </p:txBody>
      </p:sp>
    </p:spTree>
    <p:extLst>
      <p:ext uri="{BB962C8B-B14F-4D97-AF65-F5344CB8AC3E}">
        <p14:creationId xmlns:p14="http://schemas.microsoft.com/office/powerpoint/2010/main" val="16565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600" kern="1200">
          <a:solidFill>
            <a:srgbClr val="2029D6"/>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oleObject" Target="../embeddings/oleObject5.bin"/><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7.bin"/><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oleObject" Target="../embeddings/oleObject8.bin"/></Relationships>
</file>

<file path=ppt/slides/_rels/slide1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9.bin"/><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11.bin"/><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s://www.researchgate.net/scientific-contributions/2125942873_Philipp-Maximilian_Jacob"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3.bin"/><Relationship Id="rId1" Type="http://schemas.openxmlformats.org/officeDocument/2006/relationships/slideLayout" Target="../slideLayouts/slideLayout2.xml"/><Relationship Id="rId5" Type="http://schemas.openxmlformats.org/officeDocument/2006/relationships/image" Target="../media/image14.emf"/><Relationship Id="rId4" Type="http://schemas.openxmlformats.org/officeDocument/2006/relationships/oleObject" Target="../embeddings/oleObject14.bin"/></Relationships>
</file>

<file path=ppt/slides/_rels/slide4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6.emf"/><Relationship Id="rId4" Type="http://schemas.openxmlformats.org/officeDocument/2006/relationships/oleObject" Target="../embeddings/oleObject16.bin"/></Relationships>
</file>

<file path=ppt/slides/_rels/slide42.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7.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8.bin"/><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doi.org/10.1186/s13321-018-0277-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157168"/>
          </a:xfrm>
        </p:spPr>
        <p:txBody>
          <a:bodyPr/>
          <a:lstStyle/>
          <a:p>
            <a:pPr>
              <a:spcAft>
                <a:spcPts val="1200"/>
              </a:spcAft>
            </a:pPr>
            <a:r>
              <a:rPr lang="en-US" dirty="0"/>
              <a:t>RInChI – What is next?</a:t>
            </a:r>
          </a:p>
        </p:txBody>
      </p:sp>
      <p:sp>
        <p:nvSpPr>
          <p:cNvPr id="3" name="Untertitel 2"/>
          <p:cNvSpPr>
            <a:spLocks noGrp="1"/>
          </p:cNvSpPr>
          <p:nvPr>
            <p:ph type="subTitle" idx="1"/>
          </p:nvPr>
        </p:nvSpPr>
        <p:spPr>
          <a:xfrm>
            <a:off x="1524000" y="3740206"/>
            <a:ext cx="9144000" cy="1552679"/>
          </a:xfrm>
        </p:spPr>
        <p:txBody>
          <a:bodyPr>
            <a:normAutofit fontScale="32500" lnSpcReduction="20000"/>
          </a:bodyPr>
          <a:lstStyle/>
          <a:p>
            <a:pPr>
              <a:lnSpc>
                <a:spcPct val="120000"/>
              </a:lnSpc>
              <a:spcAft>
                <a:spcPts val="600"/>
              </a:spcAft>
            </a:pPr>
            <a:r>
              <a:rPr lang="en-US" sz="8000" dirty="0"/>
              <a:t>NIH InChI workshop March 22-24, 2021 </a:t>
            </a:r>
          </a:p>
          <a:p>
            <a:pPr>
              <a:lnSpc>
                <a:spcPct val="120000"/>
              </a:lnSpc>
            </a:pPr>
            <a:r>
              <a:rPr lang="en-US" sz="5100" u="sng" dirty="0"/>
              <a:t>Gerd Blanke</a:t>
            </a:r>
            <a:r>
              <a:rPr lang="en-US" sz="5100" u="sng" baseline="30000" dirty="0"/>
              <a:t>1</a:t>
            </a:r>
            <a:r>
              <a:rPr lang="en-US" sz="5100" dirty="0"/>
              <a:t>, Günter Grethe</a:t>
            </a:r>
            <a:r>
              <a:rPr lang="en-US" sz="5100" baseline="30000" dirty="0"/>
              <a:t>2</a:t>
            </a:r>
            <a:r>
              <a:rPr lang="en-US" sz="5100" dirty="0"/>
              <a:t>, Hans Kraut</a:t>
            </a:r>
            <a:r>
              <a:rPr lang="en-US" sz="5100" baseline="30000" dirty="0"/>
              <a:t>3</a:t>
            </a:r>
            <a:r>
              <a:rPr lang="en-US" sz="5100" dirty="0"/>
              <a:t>, </a:t>
            </a:r>
            <a:r>
              <a:rPr lang="en-US" sz="5100" dirty="0" err="1"/>
              <a:t>István</a:t>
            </a:r>
            <a:r>
              <a:rPr lang="en-US" sz="5100" dirty="0"/>
              <a:t> Öri</a:t>
            </a:r>
            <a:r>
              <a:rPr lang="en-US" sz="5100" baseline="30000" dirty="0"/>
              <a:t>4</a:t>
            </a:r>
            <a:r>
              <a:rPr lang="en-US" sz="5100" dirty="0"/>
              <a:t>, Jan Holst Jensen</a:t>
            </a:r>
            <a:r>
              <a:rPr lang="en-US" sz="5100" baseline="30000" dirty="0"/>
              <a:t>5</a:t>
            </a:r>
            <a:r>
              <a:rPr lang="en-US" sz="5100" dirty="0"/>
              <a:t>, Jonathan Goodman</a:t>
            </a:r>
            <a:r>
              <a:rPr lang="en-US" sz="5100" baseline="30000" dirty="0"/>
              <a:t>6</a:t>
            </a:r>
            <a:r>
              <a:rPr lang="en-US" sz="5100" dirty="0"/>
              <a:t> </a:t>
            </a:r>
          </a:p>
          <a:p>
            <a:r>
              <a:rPr lang="en-US" dirty="0"/>
              <a:t> </a:t>
            </a:r>
          </a:p>
        </p:txBody>
      </p:sp>
      <p:sp>
        <p:nvSpPr>
          <p:cNvPr id="4" name="Textfeld 3">
            <a:extLst>
              <a:ext uri="{FF2B5EF4-FFF2-40B4-BE49-F238E27FC236}">
                <a16:creationId xmlns:a16="http://schemas.microsoft.com/office/drawing/2014/main" id="{62C0D984-74C2-4857-9D3C-B8155E8993F2}"/>
              </a:ext>
            </a:extLst>
          </p:cNvPr>
          <p:cNvSpPr txBox="1"/>
          <p:nvPr/>
        </p:nvSpPr>
        <p:spPr>
          <a:xfrm>
            <a:off x="1922721" y="6019373"/>
            <a:ext cx="8890591" cy="461665"/>
          </a:xfrm>
          <a:prstGeom prst="rect">
            <a:avLst/>
          </a:prstGeom>
          <a:noFill/>
        </p:spPr>
        <p:txBody>
          <a:bodyPr wrap="square" rtlCol="0">
            <a:spAutoFit/>
          </a:bodyPr>
          <a:lstStyle/>
          <a:p>
            <a:r>
              <a:rPr lang="en-US" sz="1200" u="sng" baseline="30000" dirty="0"/>
              <a:t>1  </a:t>
            </a:r>
            <a:r>
              <a:rPr lang="en-US" sz="1200" dirty="0"/>
              <a:t>StructurePendium Technologies GmbH, Essen, Germany; </a:t>
            </a:r>
            <a:r>
              <a:rPr lang="en-US" sz="1200" baseline="30000" dirty="0"/>
              <a:t>2</a:t>
            </a:r>
            <a:r>
              <a:rPr lang="en-US" sz="1200" dirty="0"/>
              <a:t> San Diego, CA, US; </a:t>
            </a:r>
            <a:r>
              <a:rPr lang="en-US" sz="1200" baseline="30000" dirty="0"/>
              <a:t>3</a:t>
            </a:r>
            <a:r>
              <a:rPr lang="en-US" sz="1200" dirty="0"/>
              <a:t> </a:t>
            </a:r>
            <a:r>
              <a:rPr lang="en-US" sz="1200" dirty="0" err="1"/>
              <a:t>InfoChem</a:t>
            </a:r>
            <a:r>
              <a:rPr lang="en-US" sz="1200" dirty="0"/>
              <a:t> GmbH, Munich, Germany; </a:t>
            </a:r>
            <a:r>
              <a:rPr lang="en-US" sz="1200" baseline="30000" dirty="0"/>
              <a:t>4</a:t>
            </a:r>
            <a:r>
              <a:rPr lang="en-US" sz="1200" dirty="0"/>
              <a:t> </a:t>
            </a:r>
            <a:r>
              <a:rPr lang="en-US" sz="1200" dirty="0" err="1"/>
              <a:t>ChemAxon</a:t>
            </a:r>
            <a:r>
              <a:rPr lang="en-US" sz="1200" dirty="0"/>
              <a:t>, Budapest Hungary; </a:t>
            </a:r>
            <a:r>
              <a:rPr lang="en-US" sz="1200" baseline="30000" dirty="0"/>
              <a:t>5</a:t>
            </a:r>
            <a:r>
              <a:rPr lang="en-US" sz="1200" dirty="0"/>
              <a:t> </a:t>
            </a:r>
            <a:r>
              <a:rPr lang="de-DE" sz="1200" dirty="0" err="1">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Biochemfusion</a:t>
            </a:r>
            <a:r>
              <a:rPr lang="de-DE" sz="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t>
            </a:r>
            <a:r>
              <a:rPr lang="de-DE" sz="1200" dirty="0" err="1">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AsP</a:t>
            </a:r>
            <a:r>
              <a:rPr lang="de-DE" sz="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t>
            </a:r>
            <a:r>
              <a:rPr lang="de-DE" sz="1200" dirty="0" err="1">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Copenhagen</a:t>
            </a:r>
            <a:r>
              <a:rPr lang="de-DE" sz="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t>
            </a:r>
            <a:r>
              <a:rPr lang="de-DE" sz="1200" dirty="0" err="1">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Denmark</a:t>
            </a:r>
            <a:r>
              <a:rPr lang="de-DE" sz="12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 </a:t>
            </a:r>
            <a:r>
              <a:rPr lang="en-US" sz="1200" baseline="30000" dirty="0">
                <a:solidFill>
                  <a:srgbClr val="000000"/>
                </a:solidFill>
                <a:effectLst/>
                <a:latin typeface="Rockwell" panose="02060603020205020403" pitchFamily="18" charset="0"/>
                <a:ea typeface="Calibri" panose="020F0502020204030204" pitchFamily="34" charset="0"/>
                <a:cs typeface="Times New Roman" panose="02020603050405020304" pitchFamily="18" charset="0"/>
              </a:rPr>
              <a:t>6</a:t>
            </a:r>
            <a:r>
              <a:rPr lang="en-US" sz="1200" dirty="0"/>
              <a:t> University of Cambridge, Department of Chemistry, Cambridge, UK </a:t>
            </a:r>
          </a:p>
        </p:txBody>
      </p:sp>
    </p:spTree>
    <p:extLst>
      <p:ext uri="{BB962C8B-B14F-4D97-AF65-F5344CB8AC3E}">
        <p14:creationId xmlns:p14="http://schemas.microsoft.com/office/powerpoint/2010/main" val="16804477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RInChI – What it is</a:t>
            </a:r>
          </a:p>
        </p:txBody>
      </p:sp>
      <p:sp>
        <p:nvSpPr>
          <p:cNvPr id="3" name="Inhaltsplatzhalter 2"/>
          <p:cNvSpPr>
            <a:spLocks noGrp="1"/>
          </p:cNvSpPr>
          <p:nvPr>
            <p:ph idx="1"/>
          </p:nvPr>
        </p:nvSpPr>
        <p:spPr>
          <a:xfrm>
            <a:off x="838200" y="1614611"/>
            <a:ext cx="10515600" cy="4999362"/>
          </a:xfrm>
        </p:spPr>
        <p:txBody>
          <a:bodyPr>
            <a:normAutofit/>
          </a:bodyPr>
          <a:lstStyle/>
          <a:p>
            <a:r>
              <a:rPr lang="en-US" dirty="0"/>
              <a:t>Known projects</a:t>
            </a:r>
          </a:p>
          <a:p>
            <a:pPr lvl="1"/>
            <a:r>
              <a:rPr lang="en-US" dirty="0"/>
              <a:t>EMBL reaction database, 2019</a:t>
            </a:r>
          </a:p>
          <a:p>
            <a:pPr lvl="1"/>
            <a:r>
              <a:rPr lang="en-US" dirty="0"/>
              <a:t>SAVI, NIH</a:t>
            </a:r>
          </a:p>
          <a:p>
            <a:pPr lvl="1"/>
            <a:r>
              <a:rPr lang="en-US" dirty="0" err="1"/>
              <a:t>Ontochem</a:t>
            </a:r>
            <a:endParaRPr lang="en-US" dirty="0"/>
          </a:p>
          <a:p>
            <a:pPr lvl="1"/>
            <a:r>
              <a:rPr lang="en-US" dirty="0"/>
              <a:t>Elsevier </a:t>
            </a:r>
            <a:r>
              <a:rPr lang="en-US" dirty="0" err="1"/>
              <a:t>Entellect</a:t>
            </a:r>
            <a:r>
              <a:rPr lang="en-US" dirty="0"/>
              <a:t> Reaction workbench, released August 2020</a:t>
            </a:r>
          </a:p>
          <a:p>
            <a:pPr lvl="1"/>
            <a:r>
              <a:rPr lang="en-US" dirty="0"/>
              <a:t>Tested in industry projects</a:t>
            </a:r>
          </a:p>
        </p:txBody>
      </p:sp>
    </p:spTree>
    <p:extLst>
      <p:ext uri="{BB962C8B-B14F-4D97-AF65-F5344CB8AC3E}">
        <p14:creationId xmlns:p14="http://schemas.microsoft.com/office/powerpoint/2010/main" val="832049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F9A3B-76C5-4859-9D66-1DBD4C863DA1}"/>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24E7ECFC-36E3-4C48-86A2-CB5081068DD7}"/>
              </a:ext>
            </a:extLst>
          </p:cNvPr>
          <p:cNvSpPr>
            <a:spLocks noGrp="1"/>
          </p:cNvSpPr>
          <p:nvPr>
            <p:ph idx="1"/>
          </p:nvPr>
        </p:nvSpPr>
        <p:spPr>
          <a:xfrm>
            <a:off x="838200" y="1292180"/>
            <a:ext cx="10515600" cy="5428223"/>
          </a:xfrm>
        </p:spPr>
        <p:txBody>
          <a:bodyPr>
            <a:normAutofit/>
          </a:bodyPr>
          <a:lstStyle/>
          <a:p>
            <a:r>
              <a:rPr lang="en-US" dirty="0"/>
              <a:t>In summer 2018 the RInChI group has started to work on the next release (RInChI 2.0).</a:t>
            </a:r>
          </a:p>
          <a:p>
            <a:r>
              <a:rPr lang="en-US" dirty="0"/>
              <a:t>Addressed issues</a:t>
            </a:r>
          </a:p>
          <a:p>
            <a:pPr lvl="1"/>
            <a:r>
              <a:rPr lang="en-US" dirty="0"/>
              <a:t>Technical enhancements</a:t>
            </a:r>
          </a:p>
          <a:p>
            <a:pPr lvl="2"/>
            <a:r>
              <a:rPr lang="en-US" dirty="0"/>
              <a:t>Especially upgrade to the latest InChI version 1.06</a:t>
            </a:r>
          </a:p>
          <a:p>
            <a:pPr lvl="1"/>
            <a:r>
              <a:rPr lang="en-US" dirty="0"/>
              <a:t>Additional input and output formats</a:t>
            </a:r>
          </a:p>
          <a:p>
            <a:pPr lvl="1"/>
            <a:r>
              <a:rPr lang="en-US" dirty="0"/>
              <a:t>Reaction mapping (</a:t>
            </a:r>
            <a:r>
              <a:rPr lang="en-US" dirty="0" err="1"/>
              <a:t>MapAuxInfo</a:t>
            </a:r>
            <a:r>
              <a:rPr lang="en-US" dirty="0"/>
              <a:t>)</a:t>
            </a:r>
            <a:endParaRPr lang="de-DE" dirty="0"/>
          </a:p>
          <a:p>
            <a:pPr lvl="1"/>
            <a:r>
              <a:rPr lang="en-US" dirty="0"/>
              <a:t>Workarounds for stereochemistry and tautomer restrictions</a:t>
            </a:r>
          </a:p>
          <a:p>
            <a:pPr lvl="1"/>
            <a:r>
              <a:rPr lang="en-US" dirty="0"/>
              <a:t>Failing reactions</a:t>
            </a:r>
            <a:endParaRPr lang="de-DE" dirty="0"/>
          </a:p>
          <a:p>
            <a:pPr lvl="1"/>
            <a:r>
              <a:rPr lang="en-US" dirty="0"/>
              <a:t>Address needs for big data analysis methods (under investigation) </a:t>
            </a:r>
          </a:p>
          <a:p>
            <a:pPr lvl="1"/>
            <a:r>
              <a:rPr lang="en-US" dirty="0"/>
              <a:t>Move to GitHub</a:t>
            </a:r>
          </a:p>
        </p:txBody>
      </p:sp>
    </p:spTree>
    <p:extLst>
      <p:ext uri="{BB962C8B-B14F-4D97-AF65-F5344CB8AC3E}">
        <p14:creationId xmlns:p14="http://schemas.microsoft.com/office/powerpoint/2010/main" val="2927733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24EC1-9326-4AFD-805A-B918932CB772}"/>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BD75089A-85E3-4313-89D6-127DBC2AD8BF}"/>
              </a:ext>
            </a:extLst>
          </p:cNvPr>
          <p:cNvSpPr>
            <a:spLocks noGrp="1"/>
          </p:cNvSpPr>
          <p:nvPr>
            <p:ph idx="1"/>
          </p:nvPr>
        </p:nvSpPr>
        <p:spPr/>
        <p:txBody>
          <a:bodyPr/>
          <a:lstStyle/>
          <a:p>
            <a:r>
              <a:rPr lang="en-US" dirty="0">
                <a:solidFill>
                  <a:srgbClr val="2A3BDE"/>
                </a:solidFill>
              </a:rPr>
              <a:t>Atom mapping</a:t>
            </a:r>
          </a:p>
          <a:p>
            <a:pPr lvl="1"/>
            <a:r>
              <a:rPr lang="en-US" dirty="0"/>
              <a:t>Atom mapping is used to mark the reaction centers</a:t>
            </a:r>
          </a:p>
          <a:p>
            <a:pPr lvl="1"/>
            <a:r>
              <a:rPr lang="en-US" dirty="0"/>
              <a:t>Atom mapping is handled as aux(</a:t>
            </a:r>
            <a:r>
              <a:rPr lang="en-US" dirty="0" err="1"/>
              <a:t>iliary</a:t>
            </a:r>
            <a:r>
              <a:rPr lang="en-US" dirty="0"/>
              <a:t>) layer</a:t>
            </a:r>
          </a:p>
          <a:p>
            <a:pPr lvl="2"/>
            <a:r>
              <a:rPr lang="en-US" dirty="0"/>
              <a:t>Layer name: </a:t>
            </a:r>
            <a:r>
              <a:rPr lang="en-US" dirty="0" err="1"/>
              <a:t>MapAuxInfo</a:t>
            </a:r>
            <a:r>
              <a:rPr lang="en-US" dirty="0"/>
              <a:t>, version 1.00.1</a:t>
            </a:r>
          </a:p>
          <a:p>
            <a:pPr lvl="3"/>
            <a:r>
              <a:rPr lang="en-US" dirty="0" err="1"/>
              <a:t>MapAuxInfo</a:t>
            </a:r>
            <a:r>
              <a:rPr lang="en-US" dirty="0"/>
              <a:t>=1.00.1/</a:t>
            </a:r>
          </a:p>
          <a:p>
            <a:pPr lvl="1"/>
            <a:r>
              <a:rPr lang="en-US" dirty="0"/>
              <a:t>We are not implementing a mapping algorithm into RInChI but use the information provided by the RXN file as delivered (by the author)</a:t>
            </a:r>
          </a:p>
          <a:p>
            <a:pPr lvl="2"/>
            <a:r>
              <a:rPr lang="en-US" dirty="0"/>
              <a:t>Notes: </a:t>
            </a:r>
          </a:p>
          <a:p>
            <a:pPr lvl="3"/>
            <a:r>
              <a:rPr lang="en-US" dirty="0"/>
              <a:t>RXN files only allow atom mapping between starting materials and products but not between starting materials/products and any agents as agents are not part of the RXN file definition.</a:t>
            </a:r>
          </a:p>
          <a:p>
            <a:pPr lvl="1"/>
            <a:r>
              <a:rPr lang="en-US" dirty="0"/>
              <a:t>The RInChI representation of </a:t>
            </a:r>
            <a:r>
              <a:rPr lang="en-US" dirty="0">
                <a:solidFill>
                  <a:srgbClr val="2A3BDE"/>
                </a:solidFill>
              </a:rPr>
              <a:t>the atom mapping is canonical!</a:t>
            </a:r>
          </a:p>
          <a:p>
            <a:pPr lvl="1"/>
            <a:endParaRPr lang="en-US" dirty="0"/>
          </a:p>
        </p:txBody>
      </p:sp>
    </p:spTree>
    <p:extLst>
      <p:ext uri="{BB962C8B-B14F-4D97-AF65-F5344CB8AC3E}">
        <p14:creationId xmlns:p14="http://schemas.microsoft.com/office/powerpoint/2010/main" val="4000757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RInChI – What’ next</a:t>
            </a:r>
          </a:p>
        </p:txBody>
      </p:sp>
      <p:sp>
        <p:nvSpPr>
          <p:cNvPr id="6" name="Textfeld 5"/>
          <p:cNvSpPr txBox="1"/>
          <p:nvPr/>
        </p:nvSpPr>
        <p:spPr>
          <a:xfrm>
            <a:off x="6795287" y="2955070"/>
            <a:ext cx="2114681"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2-1-1 &lt;&gt; 3-1-1</a:t>
            </a:r>
          </a:p>
          <a:p>
            <a:r>
              <a:rPr lang="en-US" dirty="0">
                <a:latin typeface="Courier New" panose="02070309020205020404" pitchFamily="49" charset="0"/>
                <a:cs typeface="Courier New" panose="02070309020205020404" pitchFamily="49" charset="0"/>
              </a:rPr>
              <a:t>2-1-2 &lt;&gt; 3-1-2</a:t>
            </a:r>
          </a:p>
          <a:p>
            <a:r>
              <a:rPr lang="en-US" dirty="0">
                <a:latin typeface="Courier New" panose="02070309020205020404" pitchFamily="49" charset="0"/>
                <a:cs typeface="Courier New" panose="02070309020205020404" pitchFamily="49" charset="0"/>
              </a:rPr>
              <a:t>2-1-3 &lt;&gt; 3-1-3</a:t>
            </a:r>
          </a:p>
          <a:p>
            <a:r>
              <a:rPr lang="en-US" dirty="0">
                <a:latin typeface="Courier New" panose="02070309020205020404" pitchFamily="49" charset="0"/>
                <a:cs typeface="Courier New" panose="02070309020205020404" pitchFamily="49" charset="0"/>
              </a:rPr>
              <a:t>2-1-4 &lt;&gt; 3-1-4</a:t>
            </a:r>
          </a:p>
        </p:txBody>
      </p:sp>
      <p:sp>
        <p:nvSpPr>
          <p:cNvPr id="7" name="Textfeld 6"/>
          <p:cNvSpPr txBox="1"/>
          <p:nvPr/>
        </p:nvSpPr>
        <p:spPr>
          <a:xfrm>
            <a:off x="9289641" y="2923466"/>
            <a:ext cx="2114681" cy="923330"/>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2-1-5 &lt;&gt; 3-1-5</a:t>
            </a:r>
          </a:p>
          <a:p>
            <a:r>
              <a:rPr lang="en-US" dirty="0">
                <a:latin typeface="Courier New" panose="02070309020205020404" pitchFamily="49" charset="0"/>
                <a:cs typeface="Courier New" panose="02070309020205020404" pitchFamily="49" charset="0"/>
              </a:rPr>
              <a:t>2-1-6 &lt;&gt; 3-1-6</a:t>
            </a:r>
          </a:p>
          <a:p>
            <a:r>
              <a:rPr lang="en-US" dirty="0">
                <a:latin typeface="Courier New" panose="02070309020205020404" pitchFamily="49" charset="0"/>
                <a:cs typeface="Courier New" panose="02070309020205020404" pitchFamily="49" charset="0"/>
              </a:rPr>
              <a:t>2-1-7 &lt;&gt; 3-1-7</a:t>
            </a:r>
          </a:p>
        </p:txBody>
      </p:sp>
      <p:sp>
        <p:nvSpPr>
          <p:cNvPr id="11" name="Textfeld 10"/>
          <p:cNvSpPr txBox="1"/>
          <p:nvPr/>
        </p:nvSpPr>
        <p:spPr>
          <a:xfrm>
            <a:off x="6568983" y="5961113"/>
            <a:ext cx="5441311" cy="923330"/>
          </a:xfrm>
          <a:prstGeom prst="rect">
            <a:avLst/>
          </a:prstGeom>
          <a:noFill/>
        </p:spPr>
        <p:txBody>
          <a:bodyPr wrap="square" rtlCol="0">
            <a:spAutoFit/>
          </a:bodyPr>
          <a:lstStyle/>
          <a:p>
            <a:r>
              <a:rPr lang="en-US" dirty="0">
                <a:solidFill>
                  <a:srgbClr val="2029D6"/>
                </a:solidFill>
                <a:latin typeface="Courier New" panose="02070309020205020404" pitchFamily="49" charset="0"/>
                <a:cs typeface="Courier New" panose="02070309020205020404" pitchFamily="49" charset="0"/>
              </a:rPr>
              <a:t>MapAuxInfo=1.00.1/1-1&lt;&gt;1-1;1-2&lt;&gt;1-2;1-3&lt;&gt;1-3;1-4&lt;&gt;1-4;1-5&lt;&gt;1-5;1-6&lt;&gt;1-6;1-7 &lt;&gt;1-7</a:t>
            </a:r>
          </a:p>
        </p:txBody>
      </p:sp>
      <p:graphicFrame>
        <p:nvGraphicFramePr>
          <p:cNvPr id="12" name="Objekt 11"/>
          <p:cNvGraphicFramePr>
            <a:graphicFrameLocks noChangeAspect="1"/>
          </p:cNvGraphicFramePr>
          <p:nvPr>
            <p:extLst>
              <p:ext uri="{D42A27DB-BD31-4B8C-83A1-F6EECF244321}">
                <p14:modId xmlns:p14="http://schemas.microsoft.com/office/powerpoint/2010/main" val="1431375598"/>
              </p:ext>
            </p:extLst>
          </p:nvPr>
        </p:nvGraphicFramePr>
        <p:xfrm>
          <a:off x="1610723" y="1614472"/>
          <a:ext cx="2548241" cy="1563516"/>
        </p:xfrm>
        <a:graphic>
          <a:graphicData uri="http://schemas.openxmlformats.org/presentationml/2006/ole">
            <mc:AlternateContent xmlns:mc="http://schemas.openxmlformats.org/markup-compatibility/2006">
              <mc:Choice xmlns:v="urn:schemas-microsoft-com:vml" Requires="v">
                <p:oleObj name="ISIS/Draw Sketch" r:id="rId2" imgW="3627129" imgH="2225016" progId="MDLDrawOLE.MDLDrawObject.1">
                  <p:embed/>
                </p:oleObj>
              </mc:Choice>
              <mc:Fallback>
                <p:oleObj name="ISIS/Draw Sketch" r:id="rId2" imgW="3627129" imgH="2225016" progId="MDLDrawOLE.MDLDrawObject.1">
                  <p:embed/>
                  <p:pic>
                    <p:nvPicPr>
                      <p:cNvPr id="12" name="Objekt 11"/>
                      <p:cNvPicPr/>
                      <p:nvPr/>
                    </p:nvPicPr>
                    <p:blipFill>
                      <a:blip r:embed="rId3"/>
                      <a:stretch>
                        <a:fillRect/>
                      </a:stretch>
                    </p:blipFill>
                    <p:spPr>
                      <a:xfrm>
                        <a:off x="1610723" y="1614472"/>
                        <a:ext cx="2548241" cy="1563516"/>
                      </a:xfrm>
                      <a:prstGeom prst="rect">
                        <a:avLst/>
                      </a:prstGeom>
                    </p:spPr>
                  </p:pic>
                </p:oleObj>
              </mc:Fallback>
            </mc:AlternateContent>
          </a:graphicData>
        </a:graphic>
      </p:graphicFrame>
      <p:graphicFrame>
        <p:nvGraphicFramePr>
          <p:cNvPr id="13" name="Objekt 12"/>
          <p:cNvGraphicFramePr>
            <a:graphicFrameLocks noChangeAspect="1"/>
          </p:cNvGraphicFramePr>
          <p:nvPr>
            <p:extLst>
              <p:ext uri="{D42A27DB-BD31-4B8C-83A1-F6EECF244321}">
                <p14:modId xmlns:p14="http://schemas.microsoft.com/office/powerpoint/2010/main" val="502414140"/>
              </p:ext>
            </p:extLst>
          </p:nvPr>
        </p:nvGraphicFramePr>
        <p:xfrm>
          <a:off x="1743401" y="3567544"/>
          <a:ext cx="2282883" cy="1461499"/>
        </p:xfrm>
        <a:graphic>
          <a:graphicData uri="http://schemas.openxmlformats.org/presentationml/2006/ole">
            <mc:AlternateContent xmlns:mc="http://schemas.openxmlformats.org/markup-compatibility/2006">
              <mc:Choice xmlns:v="urn:schemas-microsoft-com:vml" Requires="v">
                <p:oleObj name="ISIS/Draw Sketch" r:id="rId4" imgW="3261261" imgH="2087856" progId="MDLDrawOLE.MDLDrawObject.1">
                  <p:embed/>
                </p:oleObj>
              </mc:Choice>
              <mc:Fallback>
                <p:oleObj name="ISIS/Draw Sketch" r:id="rId4" imgW="3261261" imgH="2087856" progId="MDLDrawOLE.MDLDrawObject.1">
                  <p:embed/>
                  <p:pic>
                    <p:nvPicPr>
                      <p:cNvPr id="13" name="Objekt 12"/>
                      <p:cNvPicPr/>
                      <p:nvPr/>
                    </p:nvPicPr>
                    <p:blipFill>
                      <a:blip r:embed="rId5"/>
                      <a:stretch>
                        <a:fillRect/>
                      </a:stretch>
                    </p:blipFill>
                    <p:spPr>
                      <a:xfrm>
                        <a:off x="1743401" y="3567544"/>
                        <a:ext cx="2282883" cy="1461499"/>
                      </a:xfrm>
                      <a:prstGeom prst="rect">
                        <a:avLst/>
                      </a:prstGeom>
                    </p:spPr>
                  </p:pic>
                </p:oleObj>
              </mc:Fallback>
            </mc:AlternateContent>
          </a:graphicData>
        </a:graphic>
      </p:graphicFrame>
      <p:sp>
        <p:nvSpPr>
          <p:cNvPr id="17" name="Textfeld 16"/>
          <p:cNvSpPr txBox="1"/>
          <p:nvPr/>
        </p:nvSpPr>
        <p:spPr>
          <a:xfrm>
            <a:off x="6795287" y="4725046"/>
            <a:ext cx="1563248"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 &lt;&gt; 1-1</a:t>
            </a:r>
          </a:p>
          <a:p>
            <a:r>
              <a:rPr lang="en-US" dirty="0">
                <a:latin typeface="Courier New" panose="02070309020205020404" pitchFamily="49" charset="0"/>
                <a:cs typeface="Courier New" panose="02070309020205020404" pitchFamily="49" charset="0"/>
              </a:rPr>
              <a:t>1-2 &lt;&gt; 1-2</a:t>
            </a:r>
          </a:p>
          <a:p>
            <a:r>
              <a:rPr lang="en-US" dirty="0">
                <a:latin typeface="Courier New" panose="02070309020205020404" pitchFamily="49" charset="0"/>
                <a:cs typeface="Courier New" panose="02070309020205020404" pitchFamily="49" charset="0"/>
              </a:rPr>
              <a:t>1-3 &lt;&gt; 1-3</a:t>
            </a:r>
          </a:p>
          <a:p>
            <a:r>
              <a:rPr lang="en-US" dirty="0">
                <a:latin typeface="Courier New" panose="02070309020205020404" pitchFamily="49" charset="0"/>
                <a:cs typeface="Courier New" panose="02070309020205020404" pitchFamily="49" charset="0"/>
              </a:rPr>
              <a:t>1-4 &lt;&gt; 1-4</a:t>
            </a:r>
          </a:p>
        </p:txBody>
      </p:sp>
      <p:sp>
        <p:nvSpPr>
          <p:cNvPr id="18" name="Textfeld 17"/>
          <p:cNvSpPr txBox="1"/>
          <p:nvPr/>
        </p:nvSpPr>
        <p:spPr>
          <a:xfrm>
            <a:off x="8909968" y="4725046"/>
            <a:ext cx="1563248" cy="923330"/>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1-5 &lt;&gt; 1-5</a:t>
            </a:r>
          </a:p>
          <a:p>
            <a:r>
              <a:rPr lang="en-US" dirty="0">
                <a:latin typeface="Courier New" panose="02070309020205020404" pitchFamily="49" charset="0"/>
                <a:cs typeface="Courier New" panose="02070309020205020404" pitchFamily="49" charset="0"/>
              </a:rPr>
              <a:t>1-6 &lt;&gt; 1-6</a:t>
            </a:r>
          </a:p>
          <a:p>
            <a:r>
              <a:rPr lang="en-US" dirty="0">
                <a:latin typeface="Courier New" panose="02070309020205020404" pitchFamily="49" charset="0"/>
                <a:cs typeface="Courier New" panose="02070309020205020404" pitchFamily="49" charset="0"/>
              </a:rPr>
              <a:t>1-7 &lt;&gt; 1-7</a:t>
            </a:r>
          </a:p>
        </p:txBody>
      </p:sp>
      <p:sp>
        <p:nvSpPr>
          <p:cNvPr id="3" name="Textfeld 2"/>
          <p:cNvSpPr txBox="1"/>
          <p:nvPr/>
        </p:nvSpPr>
        <p:spPr>
          <a:xfrm>
            <a:off x="6440093" y="4129516"/>
            <a:ext cx="5699093" cy="646331"/>
          </a:xfrm>
          <a:prstGeom prst="rect">
            <a:avLst/>
          </a:prstGeom>
          <a:noFill/>
        </p:spPr>
        <p:txBody>
          <a:bodyPr wrap="square" rtlCol="0">
            <a:spAutoFit/>
          </a:bodyPr>
          <a:lstStyle/>
          <a:p>
            <a:r>
              <a:rPr lang="en-US" dirty="0"/>
              <a:t>Skip the trailing 2 and 3 as they are defined by the reaction separator “&lt;&gt;” and the 4</a:t>
            </a:r>
            <a:r>
              <a:rPr lang="en-US" baseline="30000" dirty="0"/>
              <a:t>th</a:t>
            </a:r>
            <a:r>
              <a:rPr lang="en-US" dirty="0"/>
              <a:t> layer is not available</a:t>
            </a:r>
          </a:p>
        </p:txBody>
      </p:sp>
      <p:sp>
        <p:nvSpPr>
          <p:cNvPr id="4" name="Textfeld 3"/>
          <p:cNvSpPr txBox="1"/>
          <p:nvPr/>
        </p:nvSpPr>
        <p:spPr>
          <a:xfrm>
            <a:off x="6315817" y="1574709"/>
            <a:ext cx="5100935" cy="1384995"/>
          </a:xfrm>
          <a:prstGeom prst="rect">
            <a:avLst/>
          </a:prstGeom>
          <a:noFill/>
        </p:spPr>
        <p:txBody>
          <a:bodyPr wrap="square" rtlCol="0">
            <a:spAutoFit/>
          </a:bodyPr>
          <a:lstStyle/>
          <a:p>
            <a:r>
              <a:rPr lang="en-US" dirty="0"/>
              <a:t>Quinone reduction</a:t>
            </a:r>
          </a:p>
          <a:p>
            <a:pPr lvl="1"/>
            <a:r>
              <a:rPr lang="en-US" sz="1600" dirty="0">
                <a:latin typeface="Courier New" panose="02070309020205020404" pitchFamily="49" charset="0"/>
                <a:cs typeface="Courier New" panose="02070309020205020404" pitchFamily="49" charset="0"/>
              </a:rPr>
              <a:t>RInChI=1.00.1S/C6H4O2/c7-5-1-2-6(8)4-3-5/h1-4H&lt;&gt;C6H6O2/c7-5-1-2-6(8)4-3-5/h1-4,7-8H/d+ </a:t>
            </a:r>
          </a:p>
          <a:p>
            <a:endParaRPr lang="en-US" dirty="0"/>
          </a:p>
        </p:txBody>
      </p:sp>
      <p:sp>
        <p:nvSpPr>
          <p:cNvPr id="5" name="Textfeld 4"/>
          <p:cNvSpPr txBox="1"/>
          <p:nvPr/>
        </p:nvSpPr>
        <p:spPr>
          <a:xfrm>
            <a:off x="6315817" y="2680388"/>
            <a:ext cx="5259453" cy="369332"/>
          </a:xfrm>
          <a:prstGeom prst="rect">
            <a:avLst/>
          </a:prstGeom>
          <a:noFill/>
        </p:spPr>
        <p:txBody>
          <a:bodyPr wrap="none" rtlCol="0">
            <a:spAutoFit/>
          </a:bodyPr>
          <a:lstStyle/>
          <a:p>
            <a:r>
              <a:rPr lang="en-US" dirty="0"/>
              <a:t>Mapping for each atom (including layer and molecule)</a:t>
            </a:r>
          </a:p>
        </p:txBody>
      </p:sp>
      <p:sp>
        <p:nvSpPr>
          <p:cNvPr id="8" name="Textfeld 7"/>
          <p:cNvSpPr txBox="1"/>
          <p:nvPr/>
        </p:nvSpPr>
        <p:spPr>
          <a:xfrm>
            <a:off x="1743400" y="5170822"/>
            <a:ext cx="2930533" cy="923330"/>
          </a:xfrm>
          <a:prstGeom prst="rect">
            <a:avLst/>
          </a:prstGeom>
          <a:noFill/>
        </p:spPr>
        <p:txBody>
          <a:bodyPr wrap="square" rtlCol="0">
            <a:spAutoFit/>
          </a:bodyPr>
          <a:lstStyle/>
          <a:p>
            <a:r>
              <a:rPr lang="en-US" dirty="0"/>
              <a:t>The numbers in blue represent the InChI numbering</a:t>
            </a:r>
          </a:p>
        </p:txBody>
      </p:sp>
      <p:sp>
        <p:nvSpPr>
          <p:cNvPr id="9" name="Textfeld 8"/>
          <p:cNvSpPr txBox="1"/>
          <p:nvPr/>
        </p:nvSpPr>
        <p:spPr>
          <a:xfrm>
            <a:off x="1610723" y="3105253"/>
            <a:ext cx="3063211" cy="369332"/>
          </a:xfrm>
          <a:prstGeom prst="rect">
            <a:avLst/>
          </a:prstGeom>
          <a:noFill/>
        </p:spPr>
        <p:txBody>
          <a:bodyPr wrap="none" rtlCol="0">
            <a:spAutoFit/>
          </a:bodyPr>
          <a:lstStyle/>
          <a:p>
            <a:r>
              <a:rPr lang="en-US" dirty="0"/>
              <a:t>Mapping as defined in RXN file</a:t>
            </a:r>
          </a:p>
        </p:txBody>
      </p:sp>
      <p:sp>
        <p:nvSpPr>
          <p:cNvPr id="15" name="Inhaltsplatzhalter 2">
            <a:extLst>
              <a:ext uri="{FF2B5EF4-FFF2-40B4-BE49-F238E27FC236}">
                <a16:creationId xmlns:a16="http://schemas.microsoft.com/office/drawing/2014/main" id="{FB4B58D7-7A19-42FE-BC5D-30A72F52D17F}"/>
              </a:ext>
            </a:extLst>
          </p:cNvPr>
          <p:cNvSpPr>
            <a:spLocks noGrp="1"/>
          </p:cNvSpPr>
          <p:nvPr>
            <p:ph idx="1"/>
          </p:nvPr>
        </p:nvSpPr>
        <p:spPr>
          <a:xfrm>
            <a:off x="733295" y="1180021"/>
            <a:ext cx="10515600" cy="589783"/>
          </a:xfrm>
        </p:spPr>
        <p:txBody>
          <a:bodyPr/>
          <a:lstStyle/>
          <a:p>
            <a:pPr lvl="1"/>
            <a:r>
              <a:rPr lang="en-US" dirty="0"/>
              <a:t>Atom mapping: Example Quinone reduction</a:t>
            </a:r>
          </a:p>
        </p:txBody>
      </p:sp>
    </p:spTree>
    <p:extLst>
      <p:ext uri="{BB962C8B-B14F-4D97-AF65-F5344CB8AC3E}">
        <p14:creationId xmlns:p14="http://schemas.microsoft.com/office/powerpoint/2010/main" val="14595064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RInChI – What’ next</a:t>
            </a:r>
          </a:p>
        </p:txBody>
      </p:sp>
      <p:sp>
        <p:nvSpPr>
          <p:cNvPr id="9" name="Textfeld 8"/>
          <p:cNvSpPr txBox="1"/>
          <p:nvPr/>
        </p:nvSpPr>
        <p:spPr>
          <a:xfrm>
            <a:off x="6627919" y="4138142"/>
            <a:ext cx="2114681" cy="646331"/>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 &lt;&gt; 1-(3,2)</a:t>
            </a:r>
          </a:p>
          <a:p>
            <a:r>
              <a:rPr lang="en-US" dirty="0">
                <a:latin typeface="Courier New" panose="02070309020205020404" pitchFamily="49" charset="0"/>
                <a:cs typeface="Courier New" panose="02070309020205020404" pitchFamily="49" charset="0"/>
              </a:rPr>
              <a:t>1-2 &lt;&gt; 1-(2,3)</a:t>
            </a:r>
          </a:p>
        </p:txBody>
      </p:sp>
      <p:sp>
        <p:nvSpPr>
          <p:cNvPr id="10" name="Textfeld 9"/>
          <p:cNvSpPr txBox="1"/>
          <p:nvPr/>
        </p:nvSpPr>
        <p:spPr>
          <a:xfrm>
            <a:off x="9021316" y="4075407"/>
            <a:ext cx="1563248" cy="1200329"/>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2-1 &lt;&gt; 1-1</a:t>
            </a:r>
          </a:p>
          <a:p>
            <a:r>
              <a:rPr lang="en-US" dirty="0">
                <a:latin typeface="Courier New" panose="02070309020205020404" pitchFamily="49" charset="0"/>
                <a:cs typeface="Courier New" panose="02070309020205020404" pitchFamily="49" charset="0"/>
              </a:rPr>
              <a:t>2-2 &lt;&gt; 1-4</a:t>
            </a:r>
          </a:p>
          <a:p>
            <a:r>
              <a:rPr lang="en-US" dirty="0">
                <a:latin typeface="Courier New" panose="02070309020205020404" pitchFamily="49" charset="0"/>
                <a:cs typeface="Courier New" panose="02070309020205020404" pitchFamily="49" charset="0"/>
              </a:rPr>
              <a:t>2-3 &lt;&gt; 1-6</a:t>
            </a:r>
          </a:p>
          <a:p>
            <a:r>
              <a:rPr lang="en-US" dirty="0">
                <a:latin typeface="Courier New" panose="02070309020205020404" pitchFamily="49" charset="0"/>
                <a:cs typeface="Courier New" panose="02070309020205020404" pitchFamily="49" charset="0"/>
              </a:rPr>
              <a:t>2-4 &lt;&gt; 1-5</a:t>
            </a:r>
          </a:p>
        </p:txBody>
      </p:sp>
      <p:graphicFrame>
        <p:nvGraphicFramePr>
          <p:cNvPr id="14" name="Objekt 13"/>
          <p:cNvGraphicFramePr>
            <a:graphicFrameLocks noChangeAspect="1"/>
          </p:cNvGraphicFramePr>
          <p:nvPr/>
        </p:nvGraphicFramePr>
        <p:xfrm>
          <a:off x="784410" y="1674749"/>
          <a:ext cx="5132082" cy="1052525"/>
        </p:xfrm>
        <a:graphic>
          <a:graphicData uri="http://schemas.openxmlformats.org/presentationml/2006/ole">
            <mc:AlternateContent xmlns:mc="http://schemas.openxmlformats.org/markup-compatibility/2006">
              <mc:Choice xmlns:v="urn:schemas-microsoft-com:vml" Requires="v">
                <p:oleObj name="ISIS/Draw Sketch" r:id="rId2" imgW="5615956" imgH="1158192" progId="MDLDrawOLE.MDLDrawObject.1">
                  <p:embed/>
                </p:oleObj>
              </mc:Choice>
              <mc:Fallback>
                <p:oleObj name="ISIS/Draw Sketch" r:id="rId2" imgW="5615956" imgH="1158192" progId="MDLDrawOLE.MDLDrawObject.1">
                  <p:embed/>
                  <p:pic>
                    <p:nvPicPr>
                      <p:cNvPr id="14" name="Objekt 13"/>
                      <p:cNvPicPr/>
                      <p:nvPr/>
                    </p:nvPicPr>
                    <p:blipFill>
                      <a:blip r:embed="rId3"/>
                      <a:stretch>
                        <a:fillRect/>
                      </a:stretch>
                    </p:blipFill>
                    <p:spPr>
                      <a:xfrm>
                        <a:off x="784410" y="1674749"/>
                        <a:ext cx="5132082" cy="1052525"/>
                      </a:xfrm>
                      <a:prstGeom prst="rect">
                        <a:avLst/>
                      </a:prstGeom>
                    </p:spPr>
                  </p:pic>
                </p:oleObj>
              </mc:Fallback>
            </mc:AlternateContent>
          </a:graphicData>
        </a:graphic>
      </p:graphicFrame>
      <p:graphicFrame>
        <p:nvGraphicFramePr>
          <p:cNvPr id="15" name="Objekt 14"/>
          <p:cNvGraphicFramePr>
            <a:graphicFrameLocks noChangeAspect="1"/>
          </p:cNvGraphicFramePr>
          <p:nvPr/>
        </p:nvGraphicFramePr>
        <p:xfrm>
          <a:off x="838200" y="2830624"/>
          <a:ext cx="5103071" cy="1045316"/>
        </p:xfrm>
        <a:graphic>
          <a:graphicData uri="http://schemas.openxmlformats.org/presentationml/2006/ole">
            <mc:AlternateContent xmlns:mc="http://schemas.openxmlformats.org/markup-compatibility/2006">
              <mc:Choice xmlns:v="urn:schemas-microsoft-com:vml" Requires="v">
                <p:oleObj name="ISIS/Draw Sketch" r:id="rId4" imgW="5585485" imgH="1150632" progId="MDLDrawOLE.MDLDrawObject.1">
                  <p:embed/>
                </p:oleObj>
              </mc:Choice>
              <mc:Fallback>
                <p:oleObj name="ISIS/Draw Sketch" r:id="rId4" imgW="5585485" imgH="1150632" progId="MDLDrawOLE.MDLDrawObject.1">
                  <p:embed/>
                  <p:pic>
                    <p:nvPicPr>
                      <p:cNvPr id="15" name="Objekt 14"/>
                      <p:cNvPicPr/>
                      <p:nvPr/>
                    </p:nvPicPr>
                    <p:blipFill>
                      <a:blip r:embed="rId5"/>
                      <a:stretch>
                        <a:fillRect/>
                      </a:stretch>
                    </p:blipFill>
                    <p:spPr>
                      <a:xfrm>
                        <a:off x="838200" y="2830624"/>
                        <a:ext cx="5103071" cy="1045316"/>
                      </a:xfrm>
                      <a:prstGeom prst="rect">
                        <a:avLst/>
                      </a:prstGeom>
                    </p:spPr>
                  </p:pic>
                </p:oleObj>
              </mc:Fallback>
            </mc:AlternateContent>
          </a:graphicData>
        </a:graphic>
      </p:graphicFrame>
      <p:sp>
        <p:nvSpPr>
          <p:cNvPr id="16" name="Textfeld 15"/>
          <p:cNvSpPr txBox="1"/>
          <p:nvPr/>
        </p:nvSpPr>
        <p:spPr>
          <a:xfrm>
            <a:off x="6169519" y="5223693"/>
            <a:ext cx="5381878" cy="923330"/>
          </a:xfrm>
          <a:prstGeom prst="rect">
            <a:avLst/>
          </a:prstGeom>
          <a:noFill/>
        </p:spPr>
        <p:txBody>
          <a:bodyPr wrap="square" rtlCol="0">
            <a:spAutoFit/>
          </a:bodyPr>
          <a:lstStyle/>
          <a:p>
            <a:r>
              <a:rPr lang="en-US" dirty="0">
                <a:solidFill>
                  <a:srgbClr val="2029D6"/>
                </a:solidFill>
                <a:latin typeface="Courier New" panose="02070309020205020404" pitchFamily="49" charset="0"/>
                <a:cs typeface="Courier New" panose="02070309020205020404" pitchFamily="49" charset="0"/>
              </a:rPr>
              <a:t>MapAuxInfo=1.00.1/1-1&lt;&gt;1-(3,2);1-2&lt;&gt;1-(2,3);2-1&lt;&gt;1-1;2-2&lt;&gt;1-4;2-3&lt;&gt;1-6;2-4&lt;&gt;1-5</a:t>
            </a:r>
          </a:p>
        </p:txBody>
      </p:sp>
      <p:sp>
        <p:nvSpPr>
          <p:cNvPr id="4" name="Textfeld 3"/>
          <p:cNvSpPr txBox="1"/>
          <p:nvPr/>
        </p:nvSpPr>
        <p:spPr>
          <a:xfrm>
            <a:off x="6121877" y="1674749"/>
            <a:ext cx="5798879" cy="1384995"/>
          </a:xfrm>
          <a:prstGeom prst="rect">
            <a:avLst/>
          </a:prstGeom>
          <a:noFill/>
        </p:spPr>
        <p:txBody>
          <a:bodyPr wrap="square" rtlCol="0">
            <a:spAutoFit/>
          </a:bodyPr>
          <a:lstStyle/>
          <a:p>
            <a:r>
              <a:rPr lang="en-US" dirty="0">
                <a:cs typeface="Courier New" panose="02070309020205020404" pitchFamily="49" charset="0"/>
              </a:rPr>
              <a:t>Click reaction</a:t>
            </a:r>
          </a:p>
          <a:p>
            <a:pPr lvl="1"/>
            <a:r>
              <a:rPr lang="en-US" sz="1600" dirty="0">
                <a:latin typeface="Courier New" panose="02070309020205020404" pitchFamily="49" charset="0"/>
                <a:cs typeface="Courier New" panose="02070309020205020404" pitchFamily="49" charset="0"/>
              </a:rPr>
              <a:t>RInChI=1.00.1S/C2H2/c1-2/h1-2H!CH3N3/c1-3-4-2/h1H3&lt;&gt;C3H5N3/c1-6-3-2-4-5-6/h2-3H,1H3/d+</a:t>
            </a:r>
          </a:p>
          <a:p>
            <a:endParaRPr lang="en-US" dirty="0"/>
          </a:p>
        </p:txBody>
      </p:sp>
      <p:sp>
        <p:nvSpPr>
          <p:cNvPr id="19" name="Textfeld 18"/>
          <p:cNvSpPr txBox="1"/>
          <p:nvPr/>
        </p:nvSpPr>
        <p:spPr>
          <a:xfrm>
            <a:off x="6169519" y="2875078"/>
            <a:ext cx="5633791" cy="1200329"/>
          </a:xfrm>
          <a:prstGeom prst="rect">
            <a:avLst/>
          </a:prstGeom>
          <a:noFill/>
        </p:spPr>
        <p:txBody>
          <a:bodyPr wrap="square" rtlCol="0">
            <a:spAutoFit/>
          </a:bodyPr>
          <a:lstStyle/>
          <a:p>
            <a:r>
              <a:rPr lang="en-US" dirty="0"/>
              <a:t>Mapping for each atom </a:t>
            </a:r>
          </a:p>
          <a:p>
            <a:pPr marL="285750" indent="-285750">
              <a:buFont typeface="Arial" panose="020B0604020202020204" pitchFamily="34" charset="0"/>
              <a:buChar char="•"/>
            </a:pPr>
            <a:r>
              <a:rPr lang="en-US" dirty="0"/>
              <a:t>Note that both atoms of Acetylene are equivalent for the mapping process and must be represented by using the related bracket notation </a:t>
            </a:r>
          </a:p>
        </p:txBody>
      </p:sp>
      <p:sp>
        <p:nvSpPr>
          <p:cNvPr id="3" name="Textfeld 2"/>
          <p:cNvSpPr txBox="1"/>
          <p:nvPr/>
        </p:nvSpPr>
        <p:spPr>
          <a:xfrm>
            <a:off x="6182113" y="6147023"/>
            <a:ext cx="5608601" cy="646331"/>
          </a:xfrm>
          <a:prstGeom prst="rect">
            <a:avLst/>
          </a:prstGeom>
          <a:noFill/>
        </p:spPr>
        <p:txBody>
          <a:bodyPr wrap="square" rtlCol="0">
            <a:spAutoFit/>
          </a:bodyPr>
          <a:lstStyle/>
          <a:p>
            <a:r>
              <a:rPr lang="en-US" dirty="0"/>
              <a:t>Note: The equivalence of the 2 acetylene atoms cannot be taken from the atom mapping in the RXN file.</a:t>
            </a:r>
          </a:p>
        </p:txBody>
      </p:sp>
      <p:sp>
        <p:nvSpPr>
          <p:cNvPr id="11" name="Inhaltsplatzhalter 2">
            <a:extLst>
              <a:ext uri="{FF2B5EF4-FFF2-40B4-BE49-F238E27FC236}">
                <a16:creationId xmlns:a16="http://schemas.microsoft.com/office/drawing/2014/main" id="{EB789EB0-58BF-4B1E-9A4F-ACC571E12399}"/>
              </a:ext>
            </a:extLst>
          </p:cNvPr>
          <p:cNvSpPr>
            <a:spLocks noGrp="1"/>
          </p:cNvSpPr>
          <p:nvPr>
            <p:ph idx="1"/>
          </p:nvPr>
        </p:nvSpPr>
        <p:spPr>
          <a:xfrm>
            <a:off x="733295" y="1180021"/>
            <a:ext cx="10515600" cy="589783"/>
          </a:xfrm>
        </p:spPr>
        <p:txBody>
          <a:bodyPr/>
          <a:lstStyle/>
          <a:p>
            <a:pPr lvl="1"/>
            <a:r>
              <a:rPr lang="en-US" dirty="0"/>
              <a:t>Atom mapping: Example Click reaction</a:t>
            </a:r>
          </a:p>
        </p:txBody>
      </p:sp>
    </p:spTree>
    <p:extLst>
      <p:ext uri="{BB962C8B-B14F-4D97-AF65-F5344CB8AC3E}">
        <p14:creationId xmlns:p14="http://schemas.microsoft.com/office/powerpoint/2010/main" val="1540478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RInChI – What’ next</a:t>
            </a:r>
          </a:p>
        </p:txBody>
      </p:sp>
      <p:sp>
        <p:nvSpPr>
          <p:cNvPr id="3" name="Inhaltsplatzhalter 2"/>
          <p:cNvSpPr>
            <a:spLocks noGrp="1"/>
          </p:cNvSpPr>
          <p:nvPr>
            <p:ph idx="1"/>
          </p:nvPr>
        </p:nvSpPr>
        <p:spPr/>
        <p:txBody>
          <a:bodyPr/>
          <a:lstStyle/>
          <a:p>
            <a:r>
              <a:rPr lang="en-US" dirty="0">
                <a:solidFill>
                  <a:srgbClr val="2A3BDE"/>
                </a:solidFill>
              </a:rPr>
              <a:t>Stereochemistry</a:t>
            </a:r>
          </a:p>
          <a:p>
            <a:pPr lvl="1"/>
            <a:r>
              <a:rPr lang="en-US" dirty="0"/>
              <a:t>The stereochemistry settings for the standard InChI are not sufficient to represent the stereochemistry of reactions</a:t>
            </a:r>
          </a:p>
          <a:p>
            <a:pPr lvl="2"/>
            <a:r>
              <a:rPr lang="en-US" dirty="0"/>
              <a:t>Standard InChI uses the parameter /</a:t>
            </a:r>
            <a:r>
              <a:rPr lang="en-US" dirty="0" err="1"/>
              <a:t>SAbs</a:t>
            </a:r>
            <a:r>
              <a:rPr lang="en-US" dirty="0"/>
              <a:t> (all stereo centers are absolute)</a:t>
            </a:r>
          </a:p>
          <a:p>
            <a:pPr lvl="3"/>
            <a:r>
              <a:rPr lang="en-US" dirty="0"/>
              <a:t>How can we represent (racemic) mixtures of stereoisomers that are the starting materials or products of a reaction with the absolutely known isomer?</a:t>
            </a:r>
          </a:p>
          <a:p>
            <a:pPr lvl="4"/>
            <a:r>
              <a:rPr lang="en-US" dirty="0"/>
              <a:t>Currently RInChI delivers A -&gt; A</a:t>
            </a:r>
          </a:p>
        </p:txBody>
      </p:sp>
      <p:graphicFrame>
        <p:nvGraphicFramePr>
          <p:cNvPr id="4" name="Objekt 3">
            <a:extLst>
              <a:ext uri="{FF2B5EF4-FFF2-40B4-BE49-F238E27FC236}">
                <a16:creationId xmlns:a16="http://schemas.microsoft.com/office/drawing/2014/main" id="{D0A288AD-A044-44DA-A758-562463AD41D9}"/>
              </a:ext>
            </a:extLst>
          </p:cNvPr>
          <p:cNvGraphicFramePr>
            <a:graphicFrameLocks noChangeAspect="1"/>
          </p:cNvGraphicFramePr>
          <p:nvPr>
            <p:extLst>
              <p:ext uri="{D42A27DB-BD31-4B8C-83A1-F6EECF244321}">
                <p14:modId xmlns:p14="http://schemas.microsoft.com/office/powerpoint/2010/main" val="1504112647"/>
              </p:ext>
            </p:extLst>
          </p:nvPr>
        </p:nvGraphicFramePr>
        <p:xfrm>
          <a:off x="1826064" y="4047011"/>
          <a:ext cx="4101484" cy="2080085"/>
        </p:xfrm>
        <a:graphic>
          <a:graphicData uri="http://schemas.openxmlformats.org/presentationml/2006/ole">
            <mc:AlternateContent xmlns:mc="http://schemas.openxmlformats.org/markup-compatibility/2006">
              <mc:Choice xmlns:v="urn:schemas-microsoft-com:vml" Requires="v">
                <p:oleObj name="ISIS/Draw Sketch" r:id="rId2" imgW="5991120" imgH="3038400" progId="MDLDrawOLE.MDLDrawObject.1">
                  <p:embed/>
                </p:oleObj>
              </mc:Choice>
              <mc:Fallback>
                <p:oleObj name="ISIS/Draw Sketch" r:id="rId2" imgW="5991120" imgH="3038400" progId="MDLDrawOLE.MDLDrawObject.1">
                  <p:embed/>
                  <p:pic>
                    <p:nvPicPr>
                      <p:cNvPr id="4" name="Objekt 3"/>
                      <p:cNvPicPr/>
                      <p:nvPr/>
                    </p:nvPicPr>
                    <p:blipFill>
                      <a:blip r:embed="rId3"/>
                      <a:stretch>
                        <a:fillRect/>
                      </a:stretch>
                    </p:blipFill>
                    <p:spPr>
                      <a:xfrm>
                        <a:off x="1826064" y="4047011"/>
                        <a:ext cx="4101484" cy="2080085"/>
                      </a:xfrm>
                      <a:prstGeom prst="rect">
                        <a:avLst/>
                      </a:prstGeom>
                    </p:spPr>
                  </p:pic>
                </p:oleObj>
              </mc:Fallback>
            </mc:AlternateContent>
          </a:graphicData>
        </a:graphic>
      </p:graphicFrame>
      <p:sp>
        <p:nvSpPr>
          <p:cNvPr id="5" name="Textfeld 4">
            <a:extLst>
              <a:ext uri="{FF2B5EF4-FFF2-40B4-BE49-F238E27FC236}">
                <a16:creationId xmlns:a16="http://schemas.microsoft.com/office/drawing/2014/main" id="{AEDE31C0-01F4-4064-87D5-E0F0EC1E5A85}"/>
              </a:ext>
            </a:extLst>
          </p:cNvPr>
          <p:cNvSpPr txBox="1"/>
          <p:nvPr/>
        </p:nvSpPr>
        <p:spPr>
          <a:xfrm>
            <a:off x="1524223" y="6127096"/>
            <a:ext cx="9242145" cy="276999"/>
          </a:xfrm>
          <a:prstGeom prst="rect">
            <a:avLst/>
          </a:prstGeom>
          <a:noFill/>
        </p:spPr>
        <p:txBody>
          <a:bodyPr wrap="none" rtlCol="0">
            <a:spAutoFit/>
          </a:bodyPr>
          <a:lstStyle/>
          <a:p>
            <a:r>
              <a:rPr lang="en-US" sz="1200" dirty="0"/>
              <a:t>Total Synthesis of Cinchona Aalkaloids. 3. Synhesis of Quinuclidine Intermediates, G. Grethe, H.L.Lee, T. Mitt, M.R.Uskokovic, JACS, 100, 581, 1978</a:t>
            </a:r>
          </a:p>
        </p:txBody>
      </p:sp>
      <p:sp>
        <p:nvSpPr>
          <p:cNvPr id="6" name="Textfeld 5">
            <a:extLst>
              <a:ext uri="{FF2B5EF4-FFF2-40B4-BE49-F238E27FC236}">
                <a16:creationId xmlns:a16="http://schemas.microsoft.com/office/drawing/2014/main" id="{94ABD104-516A-4CA1-8B67-928EE7F0E870}"/>
              </a:ext>
            </a:extLst>
          </p:cNvPr>
          <p:cNvSpPr txBox="1"/>
          <p:nvPr/>
        </p:nvSpPr>
        <p:spPr>
          <a:xfrm>
            <a:off x="6051835" y="3964884"/>
            <a:ext cx="5486400" cy="2031325"/>
          </a:xfrm>
          <a:prstGeom prst="rect">
            <a:avLst/>
          </a:prstGeom>
          <a:noFill/>
        </p:spPr>
        <p:txBody>
          <a:bodyPr wrap="square" rtlCol="0">
            <a:spAutoFit/>
          </a:bodyPr>
          <a:lstStyle/>
          <a:p>
            <a:r>
              <a:rPr lang="pt-BR" dirty="0"/>
              <a:t>RInChI=1.00.</a:t>
            </a:r>
            <a:r>
              <a:rPr lang="pt-BR" dirty="0">
                <a:solidFill>
                  <a:srgbClr val="373FE1"/>
                </a:solidFill>
              </a:rPr>
              <a:t>1S</a:t>
            </a:r>
            <a:r>
              <a:rPr lang="pt-BR" dirty="0"/>
              <a:t>/C11H13Cl3O/c1-2-8-5-3-4-6-9(8)7-10(15)11(12,13)14/h3-6,10,15H,2,7H2,1H3/</a:t>
            </a:r>
            <a:r>
              <a:rPr lang="pt-BR" dirty="0">
                <a:solidFill>
                  <a:srgbClr val="373FE1"/>
                </a:solidFill>
              </a:rPr>
              <a:t>t10-/m1/s1</a:t>
            </a:r>
            <a:r>
              <a:rPr lang="pt-BR" dirty="0"/>
              <a:t>&lt;&gt;C11H13Cl3O/c1-2-8-5-3-4-6-9(8)7-10(15)11(12,13)14/h3-6,10,15H,2,7H2,1H3/</a:t>
            </a:r>
            <a:r>
              <a:rPr lang="pt-BR" dirty="0">
                <a:solidFill>
                  <a:srgbClr val="373FE1"/>
                </a:solidFill>
              </a:rPr>
              <a:t>t10-/m1/s1</a:t>
            </a:r>
            <a:r>
              <a:rPr lang="pt-BR" dirty="0"/>
              <a:t>&lt;&gt;CH2O3.2Na/c2-1(3)4;;/h(H2,2,3,4);;/q;2*+1/p-2!C4H6O6.2Na/c5-1(3(7)8)2(6)4(9)10;;/h1-2,5-6H,(H,7,8)(H,9,10);;/q;2*+1/p-2/t1-,2-;;/m1../s1/d+</a:t>
            </a:r>
            <a:endParaRPr lang="en-US" dirty="0"/>
          </a:p>
        </p:txBody>
      </p:sp>
    </p:spTree>
    <p:extLst>
      <p:ext uri="{BB962C8B-B14F-4D97-AF65-F5344CB8AC3E}">
        <p14:creationId xmlns:p14="http://schemas.microsoft.com/office/powerpoint/2010/main" val="1415359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AA7B8-F2E7-4102-8F30-EC347910294D}"/>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3EAFA241-85E9-4F57-8B25-B45D00835B12}"/>
              </a:ext>
            </a:extLst>
          </p:cNvPr>
          <p:cNvSpPr>
            <a:spLocks noGrp="1"/>
          </p:cNvSpPr>
          <p:nvPr>
            <p:ph idx="1"/>
          </p:nvPr>
        </p:nvSpPr>
        <p:spPr/>
        <p:txBody>
          <a:bodyPr/>
          <a:lstStyle/>
          <a:p>
            <a:r>
              <a:rPr lang="en-US" dirty="0"/>
              <a:t>Stereochemistry rules</a:t>
            </a:r>
          </a:p>
          <a:p>
            <a:pPr lvl="1"/>
            <a:r>
              <a:rPr lang="en-GB" dirty="0"/>
              <a:t>The structure representation is based on standard InChI</a:t>
            </a:r>
          </a:p>
          <a:p>
            <a:pPr lvl="2"/>
            <a:r>
              <a:rPr lang="en-GB" dirty="0"/>
              <a:t>All marked tetrahedral stereocenters are represented as absolute centres. </a:t>
            </a:r>
          </a:p>
          <a:p>
            <a:pPr lvl="1"/>
            <a:r>
              <a:rPr lang="en-GB" dirty="0"/>
              <a:t>Racemic centres without any relationship to other centres are represented by single bonds.</a:t>
            </a:r>
          </a:p>
          <a:p>
            <a:pPr lvl="1"/>
            <a:endParaRPr lang="en-US" dirty="0"/>
          </a:p>
        </p:txBody>
      </p:sp>
      <p:sp>
        <p:nvSpPr>
          <p:cNvPr id="4" name="Textfeld 3">
            <a:extLst>
              <a:ext uri="{FF2B5EF4-FFF2-40B4-BE49-F238E27FC236}">
                <a16:creationId xmlns:a16="http://schemas.microsoft.com/office/drawing/2014/main" id="{DF61BD78-4D86-4C8D-8B6F-7EE91DBB85C1}"/>
              </a:ext>
            </a:extLst>
          </p:cNvPr>
          <p:cNvSpPr txBox="1"/>
          <p:nvPr/>
        </p:nvSpPr>
        <p:spPr>
          <a:xfrm>
            <a:off x="6051835" y="3964884"/>
            <a:ext cx="5486400" cy="2031325"/>
          </a:xfrm>
          <a:prstGeom prst="rect">
            <a:avLst/>
          </a:prstGeom>
          <a:noFill/>
        </p:spPr>
        <p:txBody>
          <a:bodyPr wrap="square" rtlCol="0">
            <a:spAutoFit/>
          </a:bodyPr>
          <a:lstStyle/>
          <a:p>
            <a:r>
              <a:rPr lang="pt-BR" dirty="0"/>
              <a:t>RInChI=1.00.</a:t>
            </a:r>
            <a:r>
              <a:rPr lang="pt-BR" dirty="0">
                <a:solidFill>
                  <a:srgbClr val="373FE1"/>
                </a:solidFill>
              </a:rPr>
              <a:t>1S</a:t>
            </a:r>
            <a:r>
              <a:rPr lang="pt-BR" dirty="0"/>
              <a:t>/C11H13Cl3O/c1-2-8-5-3-4-6-9(8)7-10(15)11(12,13)14/h3-6,10,15H,2,7H2,1H3&lt;&gt; C11H13Cl3O/c1-2-8-5-3-4-6-9(8)7-10(15)11(12,13)14 /h3-6,10,15H,2,7H2,1H3/</a:t>
            </a:r>
            <a:r>
              <a:rPr lang="pt-BR" dirty="0">
                <a:solidFill>
                  <a:srgbClr val="373FE1"/>
                </a:solidFill>
              </a:rPr>
              <a:t>t10-/m1/s1</a:t>
            </a:r>
            <a:r>
              <a:rPr lang="pt-BR" dirty="0"/>
              <a:t>&lt;&gt;CH2O3.2Na/c2-1(3)4;;/h(H2,2,3,4);;/q;2*+1/p-2!C4H6O6.2Na/c5-1(3(7)8)2(6)4(9)10;;/h1-2,5-6H,(H,7,8)(H,9,10);;/q;2*+1 /p-2/t1-,2-;;/m1../s1/d+</a:t>
            </a:r>
            <a:endParaRPr lang="en-US" dirty="0"/>
          </a:p>
        </p:txBody>
      </p:sp>
      <p:graphicFrame>
        <p:nvGraphicFramePr>
          <p:cNvPr id="5" name="Objekt 4">
            <a:extLst>
              <a:ext uri="{FF2B5EF4-FFF2-40B4-BE49-F238E27FC236}">
                <a16:creationId xmlns:a16="http://schemas.microsoft.com/office/drawing/2014/main" id="{5EF97626-B718-4DB3-899E-AFD29BE7A115}"/>
              </a:ext>
            </a:extLst>
          </p:cNvPr>
          <p:cNvGraphicFramePr>
            <a:graphicFrameLocks noChangeAspect="1"/>
          </p:cNvGraphicFramePr>
          <p:nvPr>
            <p:extLst>
              <p:ext uri="{D42A27DB-BD31-4B8C-83A1-F6EECF244321}">
                <p14:modId xmlns:p14="http://schemas.microsoft.com/office/powerpoint/2010/main" val="1127927662"/>
              </p:ext>
            </p:extLst>
          </p:nvPr>
        </p:nvGraphicFramePr>
        <p:xfrm>
          <a:off x="1811265" y="3734571"/>
          <a:ext cx="3267505" cy="2544072"/>
        </p:xfrm>
        <a:graphic>
          <a:graphicData uri="http://schemas.openxmlformats.org/presentationml/2006/ole">
            <mc:AlternateContent xmlns:mc="http://schemas.openxmlformats.org/markup-compatibility/2006">
              <mc:Choice xmlns:v="urn:schemas-microsoft-com:vml" Requires="v">
                <p:oleObj name="ISIS/Draw Sketch" r:id="rId2" imgW="5162400" imgH="4019621" progId="MDLDrawOLE.MDLDrawObject.1">
                  <p:embed/>
                </p:oleObj>
              </mc:Choice>
              <mc:Fallback>
                <p:oleObj name="ISIS/Draw Sketch" r:id="rId2" imgW="5162400" imgH="4019621" progId="MDLDrawOLE.MDLDrawObject.1">
                  <p:embed/>
                  <p:pic>
                    <p:nvPicPr>
                      <p:cNvPr id="0" name=""/>
                      <p:cNvPicPr/>
                      <p:nvPr/>
                    </p:nvPicPr>
                    <p:blipFill>
                      <a:blip r:embed="rId3"/>
                      <a:stretch>
                        <a:fillRect/>
                      </a:stretch>
                    </p:blipFill>
                    <p:spPr>
                      <a:xfrm>
                        <a:off x="1811265" y="3734571"/>
                        <a:ext cx="3267505" cy="2544072"/>
                      </a:xfrm>
                      <a:prstGeom prst="rect">
                        <a:avLst/>
                      </a:prstGeom>
                    </p:spPr>
                  </p:pic>
                </p:oleObj>
              </mc:Fallback>
            </mc:AlternateContent>
          </a:graphicData>
        </a:graphic>
      </p:graphicFrame>
    </p:spTree>
    <p:extLst>
      <p:ext uri="{BB962C8B-B14F-4D97-AF65-F5344CB8AC3E}">
        <p14:creationId xmlns:p14="http://schemas.microsoft.com/office/powerpoint/2010/main" val="224055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06F5C2-958B-46F3-B666-640F403B343C}"/>
              </a:ext>
            </a:extLst>
          </p:cNvPr>
          <p:cNvSpPr>
            <a:spLocks noGrp="1"/>
          </p:cNvSpPr>
          <p:nvPr>
            <p:ph type="title"/>
          </p:nvPr>
        </p:nvSpPr>
        <p:spPr/>
        <p:txBody>
          <a:bodyPr/>
          <a:lstStyle/>
          <a:p>
            <a:r>
              <a:rPr lang="en-US" dirty="0"/>
              <a:t>RInChI – What’ next</a:t>
            </a:r>
            <a:endParaRPr lang="de-DE" dirty="0"/>
          </a:p>
        </p:txBody>
      </p:sp>
      <p:sp>
        <p:nvSpPr>
          <p:cNvPr id="3" name="Inhaltsplatzhalter 2">
            <a:extLst>
              <a:ext uri="{FF2B5EF4-FFF2-40B4-BE49-F238E27FC236}">
                <a16:creationId xmlns:a16="http://schemas.microsoft.com/office/drawing/2014/main" id="{2DAC6CE1-1615-46BA-A1CD-8304FAC92912}"/>
              </a:ext>
            </a:extLst>
          </p:cNvPr>
          <p:cNvSpPr>
            <a:spLocks noGrp="1"/>
          </p:cNvSpPr>
          <p:nvPr>
            <p:ph idx="1"/>
          </p:nvPr>
        </p:nvSpPr>
        <p:spPr>
          <a:xfrm>
            <a:off x="838200" y="1290317"/>
            <a:ext cx="10515600" cy="5493255"/>
          </a:xfrm>
        </p:spPr>
        <p:txBody>
          <a:bodyPr>
            <a:normAutofit fontScale="92500" lnSpcReduction="10000"/>
          </a:bodyPr>
          <a:lstStyle/>
          <a:p>
            <a:pPr>
              <a:lnSpc>
                <a:spcPct val="100000"/>
              </a:lnSpc>
            </a:pPr>
            <a:r>
              <a:rPr lang="en-GB" dirty="0"/>
              <a:t>Stereochemistry</a:t>
            </a:r>
          </a:p>
          <a:p>
            <a:pPr lvl="1">
              <a:lnSpc>
                <a:spcPct val="100000"/>
              </a:lnSpc>
            </a:pPr>
            <a:r>
              <a:rPr lang="en-GB" dirty="0"/>
              <a:t>To compensate the missing stereochemistry information the </a:t>
            </a:r>
            <a:r>
              <a:rPr lang="en-GB" dirty="0">
                <a:solidFill>
                  <a:srgbClr val="2A3BDE"/>
                </a:solidFill>
              </a:rPr>
              <a:t>additional stereo layer “/</a:t>
            </a:r>
            <a:r>
              <a:rPr lang="en-GB" dirty="0" err="1">
                <a:solidFill>
                  <a:srgbClr val="2A3BDE"/>
                </a:solidFill>
              </a:rPr>
              <a:t>st</a:t>
            </a:r>
            <a:r>
              <a:rPr lang="en-GB" dirty="0">
                <a:solidFill>
                  <a:srgbClr val="2A3BDE"/>
                </a:solidFill>
              </a:rPr>
              <a:t>” </a:t>
            </a:r>
            <a:r>
              <a:rPr lang="en-GB" dirty="0"/>
              <a:t>is added at the end of the RInChI string</a:t>
            </a:r>
          </a:p>
          <a:p>
            <a:pPr lvl="1">
              <a:lnSpc>
                <a:spcPct val="100000"/>
              </a:lnSpc>
            </a:pPr>
            <a:r>
              <a:rPr lang="en-GB" dirty="0"/>
              <a:t>Racemic centres without any relationship to other centres are represented by single bonds.</a:t>
            </a:r>
          </a:p>
          <a:p>
            <a:pPr lvl="1">
              <a:lnSpc>
                <a:spcPct val="100000"/>
              </a:lnSpc>
            </a:pPr>
            <a:r>
              <a:rPr lang="en-GB" dirty="0"/>
              <a:t>Syntax of the additional stereo layer /</a:t>
            </a:r>
            <a:r>
              <a:rPr lang="en-GB" dirty="0" err="1"/>
              <a:t>st</a:t>
            </a:r>
            <a:r>
              <a:rPr lang="en-GB" dirty="0"/>
              <a:t>	</a:t>
            </a:r>
          </a:p>
          <a:p>
            <a:pPr lvl="2">
              <a:lnSpc>
                <a:spcPct val="100000"/>
              </a:lnSpc>
            </a:pPr>
            <a:r>
              <a:rPr lang="en-GB" dirty="0"/>
              <a:t>Identification of the stereocenters (if needed)</a:t>
            </a:r>
          </a:p>
          <a:p>
            <a:pPr lvl="3">
              <a:lnSpc>
                <a:spcPct val="100000"/>
              </a:lnSpc>
            </a:pPr>
            <a:r>
              <a:rPr lang="en-GB" dirty="0"/>
              <a:t>The </a:t>
            </a:r>
            <a:r>
              <a:rPr lang="en-GB" dirty="0" err="1"/>
              <a:t>stereocenters</a:t>
            </a:r>
            <a:r>
              <a:rPr lang="en-GB" dirty="0"/>
              <a:t> are identified by the layer the related molecule belongs to, the order number of the molecule within the layer and the InChI number of the atom within the molecule (see rules for atom mapping as well)</a:t>
            </a:r>
          </a:p>
          <a:p>
            <a:pPr lvl="2">
              <a:lnSpc>
                <a:spcPct val="100000"/>
              </a:lnSpc>
            </a:pPr>
            <a:r>
              <a:rPr lang="en-GB" dirty="0"/>
              <a:t>Following attributes are used to characterize the </a:t>
            </a:r>
            <a:r>
              <a:rPr lang="en-GB" dirty="0" err="1"/>
              <a:t>stereocenters</a:t>
            </a:r>
            <a:r>
              <a:rPr lang="en-GB" dirty="0"/>
              <a:t> in the stereo layer /</a:t>
            </a:r>
            <a:r>
              <a:rPr lang="en-GB" dirty="0" err="1"/>
              <a:t>st</a:t>
            </a:r>
            <a:endParaRPr lang="en-GB" dirty="0"/>
          </a:p>
          <a:p>
            <a:pPr lvl="3">
              <a:lnSpc>
                <a:spcPct val="100000"/>
              </a:lnSpc>
            </a:pPr>
            <a:r>
              <a:rPr lang="en-GB" dirty="0"/>
              <a:t>“</a:t>
            </a:r>
            <a:r>
              <a:rPr lang="en-GB" dirty="0">
                <a:solidFill>
                  <a:srgbClr val="2A3BDE"/>
                </a:solidFill>
              </a:rPr>
              <a:t>mix</a:t>
            </a:r>
            <a:r>
              <a:rPr lang="en-GB" dirty="0"/>
              <a:t>” to indicate mixtures (</a:t>
            </a:r>
            <a:r>
              <a:rPr lang="en-GB" dirty="0" err="1"/>
              <a:t>analog</a:t>
            </a:r>
            <a:r>
              <a:rPr lang="en-GB" dirty="0"/>
              <a:t> AND# case)</a:t>
            </a:r>
          </a:p>
          <a:p>
            <a:pPr lvl="3">
              <a:lnSpc>
                <a:spcPct val="100000"/>
              </a:lnSpc>
            </a:pPr>
            <a:r>
              <a:rPr lang="en-GB" dirty="0"/>
              <a:t>“</a:t>
            </a:r>
            <a:r>
              <a:rPr lang="en-GB" dirty="0" err="1">
                <a:solidFill>
                  <a:srgbClr val="2A3BDE"/>
                </a:solidFill>
              </a:rPr>
              <a:t>rac</a:t>
            </a:r>
            <a:r>
              <a:rPr lang="en-GB" dirty="0"/>
              <a:t>” to indicate racemates (as special mixture)</a:t>
            </a:r>
          </a:p>
          <a:p>
            <a:pPr lvl="3">
              <a:lnSpc>
                <a:spcPct val="100000"/>
              </a:lnSpc>
            </a:pPr>
            <a:r>
              <a:rPr lang="en-GB" dirty="0"/>
              <a:t>“</a:t>
            </a:r>
            <a:r>
              <a:rPr lang="en-GB" dirty="0" err="1">
                <a:solidFill>
                  <a:srgbClr val="2A3BDE"/>
                </a:solidFill>
              </a:rPr>
              <a:t>pu</a:t>
            </a:r>
            <a:r>
              <a:rPr lang="en-GB" dirty="0"/>
              <a:t>” for pure but unknown (</a:t>
            </a:r>
            <a:r>
              <a:rPr lang="en-GB" dirty="0" err="1"/>
              <a:t>analog</a:t>
            </a:r>
            <a:r>
              <a:rPr lang="en-GB" dirty="0"/>
              <a:t> OR# case)</a:t>
            </a:r>
          </a:p>
          <a:p>
            <a:pPr lvl="3">
              <a:lnSpc>
                <a:spcPct val="100000"/>
              </a:lnSpc>
            </a:pPr>
            <a:r>
              <a:rPr lang="en-GB" dirty="0"/>
              <a:t>Note: Absolutely known </a:t>
            </a:r>
            <a:r>
              <a:rPr lang="en-GB" dirty="0" err="1"/>
              <a:t>centers</a:t>
            </a:r>
            <a:r>
              <a:rPr lang="en-GB" dirty="0"/>
              <a:t> are not marked in the stereo layer as they are identified by the standard InChI already</a:t>
            </a:r>
          </a:p>
        </p:txBody>
      </p:sp>
    </p:spTree>
    <p:extLst>
      <p:ext uri="{BB962C8B-B14F-4D97-AF65-F5344CB8AC3E}">
        <p14:creationId xmlns:p14="http://schemas.microsoft.com/office/powerpoint/2010/main" val="243602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2943C0-A3B7-491A-A34D-F8379A10E641}"/>
              </a:ext>
            </a:extLst>
          </p:cNvPr>
          <p:cNvSpPr>
            <a:spLocks noGrp="1"/>
          </p:cNvSpPr>
          <p:nvPr>
            <p:ph idx="1"/>
          </p:nvPr>
        </p:nvSpPr>
        <p:spPr/>
        <p:txBody>
          <a:bodyPr/>
          <a:lstStyle/>
          <a:p>
            <a:r>
              <a:rPr lang="en-GB" dirty="0"/>
              <a:t>Stereochemistry</a:t>
            </a:r>
          </a:p>
          <a:p>
            <a:pPr lvl="1"/>
            <a:r>
              <a:rPr lang="en-GB" dirty="0"/>
              <a:t>Syntax of the additional stereo layer /</a:t>
            </a:r>
            <a:r>
              <a:rPr lang="en-GB" dirty="0" err="1"/>
              <a:t>st</a:t>
            </a:r>
            <a:r>
              <a:rPr lang="en-GB" dirty="0"/>
              <a:t> (continued)</a:t>
            </a:r>
          </a:p>
          <a:p>
            <a:pPr lvl="2"/>
            <a:r>
              <a:rPr lang="en-GB" dirty="0"/>
              <a:t>If necessary, brackets are used </a:t>
            </a:r>
            <a:r>
              <a:rPr lang="en-GB" dirty="0">
                <a:solidFill>
                  <a:srgbClr val="2A3BDE"/>
                </a:solidFill>
              </a:rPr>
              <a:t>to group related </a:t>
            </a:r>
            <a:r>
              <a:rPr lang="en-GB" dirty="0" err="1">
                <a:solidFill>
                  <a:srgbClr val="2A3BDE"/>
                </a:solidFill>
              </a:rPr>
              <a:t>stereocenters</a:t>
            </a:r>
            <a:r>
              <a:rPr lang="en-GB" dirty="0"/>
              <a:t>, each group element is separated by commas</a:t>
            </a:r>
          </a:p>
          <a:p>
            <a:pPr lvl="3"/>
            <a:r>
              <a:rPr lang="en-GB" dirty="0"/>
              <a:t>In case of brackets, set the stereo attribute to the closing bracket</a:t>
            </a:r>
          </a:p>
          <a:p>
            <a:pPr lvl="3"/>
            <a:r>
              <a:rPr lang="en-GB" dirty="0"/>
              <a:t>If necessary, multiple brackets must be used to fully group the stereochemistry representation</a:t>
            </a:r>
          </a:p>
          <a:p>
            <a:pPr lvl="3"/>
            <a:r>
              <a:rPr lang="en-GB" dirty="0"/>
              <a:t>Note: the grouping by brackets corresponds with the numbering schema for AND# and OR# in the representation of the enhanced stereochemistry</a:t>
            </a:r>
          </a:p>
          <a:p>
            <a:pPr lvl="1"/>
            <a:r>
              <a:rPr lang="en-GB" dirty="0"/>
              <a:t>Note:</a:t>
            </a:r>
          </a:p>
          <a:p>
            <a:pPr lvl="2"/>
            <a:r>
              <a:rPr lang="en-GB" dirty="0"/>
              <a:t>The RInChI stereo layer may change if the enhanced stereochemistry is introduced into InChI.</a:t>
            </a:r>
          </a:p>
          <a:p>
            <a:pPr lvl="2"/>
            <a:endParaRPr lang="en-GB" dirty="0"/>
          </a:p>
        </p:txBody>
      </p:sp>
      <p:sp>
        <p:nvSpPr>
          <p:cNvPr id="5" name="Titel 4">
            <a:extLst>
              <a:ext uri="{FF2B5EF4-FFF2-40B4-BE49-F238E27FC236}">
                <a16:creationId xmlns:a16="http://schemas.microsoft.com/office/drawing/2014/main" id="{AEFA81BA-63C3-4766-9195-1D688EA9A4EE}"/>
              </a:ext>
            </a:extLst>
          </p:cNvPr>
          <p:cNvSpPr>
            <a:spLocks noGrp="1"/>
          </p:cNvSpPr>
          <p:nvPr>
            <p:ph type="title"/>
          </p:nvPr>
        </p:nvSpPr>
        <p:spPr/>
        <p:txBody>
          <a:bodyPr>
            <a:normAutofit/>
          </a:bodyPr>
          <a:lstStyle/>
          <a:p>
            <a:r>
              <a:rPr lang="en-US" dirty="0"/>
              <a:t>RInChI – What’ next</a:t>
            </a:r>
          </a:p>
        </p:txBody>
      </p:sp>
      <p:sp>
        <p:nvSpPr>
          <p:cNvPr id="6" name="Titel 1">
            <a:extLst>
              <a:ext uri="{FF2B5EF4-FFF2-40B4-BE49-F238E27FC236}">
                <a16:creationId xmlns:a16="http://schemas.microsoft.com/office/drawing/2014/main" id="{B02B7088-E5A7-4366-AEEA-AFDBD54A7153}"/>
              </a:ext>
            </a:extLst>
          </p:cNvPr>
          <p:cNvSpPr txBox="1">
            <a:spLocks/>
          </p:cNvSpPr>
          <p:nvPr/>
        </p:nvSpPr>
        <p:spPr>
          <a:xfrm>
            <a:off x="1197935" y="4750355"/>
            <a:ext cx="10515600" cy="9800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rgbClr val="2029D6"/>
                </a:solidFill>
                <a:latin typeface="Rockwell" panose="02060603020205020403" pitchFamily="18" charset="0"/>
                <a:ea typeface="+mj-ea"/>
                <a:cs typeface="+mj-cs"/>
              </a:defRPr>
            </a:lvl1pPr>
          </a:lstStyle>
          <a:p>
            <a:endParaRPr lang="de-DE" dirty="0"/>
          </a:p>
        </p:txBody>
      </p:sp>
    </p:spTree>
    <p:extLst>
      <p:ext uri="{BB962C8B-B14F-4D97-AF65-F5344CB8AC3E}">
        <p14:creationId xmlns:p14="http://schemas.microsoft.com/office/powerpoint/2010/main" val="2556451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8EEEE4-9BCF-439B-AF68-54F26A7C566F}"/>
              </a:ext>
            </a:extLst>
          </p:cNvPr>
          <p:cNvSpPr>
            <a:spLocks noGrp="1"/>
          </p:cNvSpPr>
          <p:nvPr>
            <p:ph type="title"/>
          </p:nvPr>
        </p:nvSpPr>
        <p:spPr>
          <a:xfrm>
            <a:off x="838200" y="134779"/>
            <a:ext cx="10970942" cy="980098"/>
          </a:xfrm>
        </p:spPr>
        <p:txBody>
          <a:bodyPr>
            <a:normAutofit/>
          </a:bodyPr>
          <a:lstStyle/>
          <a:p>
            <a:r>
              <a:rPr lang="en-US" dirty="0"/>
              <a:t>RInChI – What’ next</a:t>
            </a:r>
            <a:endParaRPr lang="en-US" sz="2000" dirty="0"/>
          </a:p>
        </p:txBody>
      </p:sp>
      <p:sp>
        <p:nvSpPr>
          <p:cNvPr id="3" name="Inhaltsplatzhalter 2">
            <a:extLst>
              <a:ext uri="{FF2B5EF4-FFF2-40B4-BE49-F238E27FC236}">
                <a16:creationId xmlns:a16="http://schemas.microsoft.com/office/drawing/2014/main" id="{751D72A3-341D-48FC-9215-791F1ACAE144}"/>
              </a:ext>
            </a:extLst>
          </p:cNvPr>
          <p:cNvSpPr>
            <a:spLocks noGrp="1"/>
          </p:cNvSpPr>
          <p:nvPr>
            <p:ph idx="1"/>
          </p:nvPr>
        </p:nvSpPr>
        <p:spPr/>
        <p:txBody>
          <a:bodyPr/>
          <a:lstStyle/>
          <a:p>
            <a:r>
              <a:rPr lang="en-US" dirty="0"/>
              <a:t>Examples</a:t>
            </a:r>
          </a:p>
        </p:txBody>
      </p:sp>
      <p:graphicFrame>
        <p:nvGraphicFramePr>
          <p:cNvPr id="19" name="Objekt 18">
            <a:extLst>
              <a:ext uri="{FF2B5EF4-FFF2-40B4-BE49-F238E27FC236}">
                <a16:creationId xmlns:a16="http://schemas.microsoft.com/office/drawing/2014/main" id="{F61C406F-DB3F-4286-BCB9-C35C3511ABCE}"/>
              </a:ext>
            </a:extLst>
          </p:cNvPr>
          <p:cNvGraphicFramePr>
            <a:graphicFrameLocks noChangeAspect="1"/>
          </p:cNvGraphicFramePr>
          <p:nvPr/>
        </p:nvGraphicFramePr>
        <p:xfrm>
          <a:off x="1294455" y="3757572"/>
          <a:ext cx="3030715" cy="3115611"/>
        </p:xfrm>
        <a:graphic>
          <a:graphicData uri="http://schemas.openxmlformats.org/presentationml/2006/ole">
            <mc:AlternateContent xmlns:mc="http://schemas.openxmlformats.org/markup-compatibility/2006">
              <mc:Choice xmlns:v="urn:schemas-microsoft-com:vml" Requires="v">
                <p:oleObj name="ISIS/Draw Sketch" r:id="rId2" imgW="7781760" imgH="8000786" progId="MDLDrawOLE.MDLDrawObject.1">
                  <p:embed/>
                </p:oleObj>
              </mc:Choice>
              <mc:Fallback>
                <p:oleObj name="ISIS/Draw Sketch" r:id="rId2" imgW="7781760" imgH="8000786" progId="MDLDrawOLE.MDLDrawObject.1">
                  <p:embed/>
                  <p:pic>
                    <p:nvPicPr>
                      <p:cNvPr id="19" name="Objekt 18">
                        <a:extLst>
                          <a:ext uri="{FF2B5EF4-FFF2-40B4-BE49-F238E27FC236}">
                            <a16:creationId xmlns:a16="http://schemas.microsoft.com/office/drawing/2014/main" id="{F61C406F-DB3F-4286-BCB9-C35C3511ABCE}"/>
                          </a:ext>
                        </a:extLst>
                      </p:cNvPr>
                      <p:cNvPicPr/>
                      <p:nvPr/>
                    </p:nvPicPr>
                    <p:blipFill>
                      <a:blip r:embed="rId3"/>
                      <a:stretch>
                        <a:fillRect/>
                      </a:stretch>
                    </p:blipFill>
                    <p:spPr>
                      <a:xfrm>
                        <a:off x="1294455" y="3757572"/>
                        <a:ext cx="3030715" cy="3115611"/>
                      </a:xfrm>
                      <a:prstGeom prst="rect">
                        <a:avLst/>
                      </a:prstGeom>
                    </p:spPr>
                  </p:pic>
                </p:oleObj>
              </mc:Fallback>
            </mc:AlternateContent>
          </a:graphicData>
        </a:graphic>
      </p:graphicFrame>
      <p:sp>
        <p:nvSpPr>
          <p:cNvPr id="21" name="Inhaltsplatzhalter 2">
            <a:extLst>
              <a:ext uri="{FF2B5EF4-FFF2-40B4-BE49-F238E27FC236}">
                <a16:creationId xmlns:a16="http://schemas.microsoft.com/office/drawing/2014/main" id="{3E1AF0C0-CF0A-4934-88AD-63ECB918C48D}"/>
              </a:ext>
            </a:extLst>
          </p:cNvPr>
          <p:cNvSpPr txBox="1">
            <a:spLocks/>
          </p:cNvSpPr>
          <p:nvPr/>
        </p:nvSpPr>
        <p:spPr>
          <a:xfrm>
            <a:off x="4379891" y="4398063"/>
            <a:ext cx="7296955" cy="1454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69875" indent="0">
              <a:buFont typeface="Arial" panose="020B0604020202020204" pitchFamily="34" charset="0"/>
              <a:buNone/>
            </a:pPr>
            <a:r>
              <a:rPr lang="pt-BR" sz="1400" dirty="0">
                <a:latin typeface="Courier New" panose="02070309020205020404" pitchFamily="49" charset="0"/>
                <a:cs typeface="Courier New" panose="02070309020205020404" pitchFamily="49" charset="0"/>
              </a:rPr>
              <a:t>RInChI=1.00.1S/C22H22N2O/c1-15-22(25)24-20-14-18(16-8-4-2-5-9-16)12-13-19(20)21(23-15)17-10-6-3-7-11-17/h3-4,6-8,10-16H,2,5,9H2,1H3,(H,24,25)/</a:t>
            </a:r>
            <a:r>
              <a:rPr lang="pt-BR" sz="1400" dirty="0">
                <a:solidFill>
                  <a:srgbClr val="0070C0"/>
                </a:solidFill>
                <a:latin typeface="Courier New" panose="02070309020205020404" pitchFamily="49" charset="0"/>
                <a:cs typeface="Courier New" panose="02070309020205020404" pitchFamily="49" charset="0"/>
              </a:rPr>
              <a:t>t15-,16?/m0/s1</a:t>
            </a:r>
            <a:r>
              <a:rPr lang="pt-BR" sz="1400" dirty="0">
                <a:latin typeface="Courier New" panose="02070309020205020404" pitchFamily="49" charset="0"/>
                <a:cs typeface="Courier New" panose="02070309020205020404" pitchFamily="49" charset="0"/>
              </a:rPr>
              <a:t>&lt;&gt; C22H24N2O3/c1-13-22(27)24-18-12-15(16-8-5-9-19(25)21(16)26)10-11-17(18)20(23-13)14-6-3-2-4-7-14/h2-4,6-7,10-13,16,19,21,25-26H,5,8-9H2,1H3,(H,24,27)/</a:t>
            </a:r>
            <a:r>
              <a:rPr lang="pt-BR" sz="1400" dirty="0">
                <a:solidFill>
                  <a:srgbClr val="0070C0"/>
                </a:solidFill>
                <a:latin typeface="Courier New" panose="02070309020205020404" pitchFamily="49" charset="0"/>
                <a:cs typeface="Courier New" panose="02070309020205020404" pitchFamily="49" charset="0"/>
              </a:rPr>
              <a:t>t13-,16?,</a:t>
            </a:r>
            <a:r>
              <a:rPr lang="pt-BR" sz="1400" b="1" dirty="0">
                <a:solidFill>
                  <a:srgbClr val="0070C0"/>
                </a:solidFill>
                <a:latin typeface="Courier New" panose="02070309020205020404" pitchFamily="49" charset="0"/>
                <a:cs typeface="Courier New" panose="02070309020205020404" pitchFamily="49" charset="0"/>
              </a:rPr>
              <a:t>19+</a:t>
            </a:r>
            <a:r>
              <a:rPr lang="pt-BR" sz="1400" dirty="0">
                <a:solidFill>
                  <a:srgbClr val="0070C0"/>
                </a:solidFill>
                <a:latin typeface="Courier New" panose="02070309020205020404" pitchFamily="49" charset="0"/>
                <a:cs typeface="Courier New" panose="02070309020205020404" pitchFamily="49" charset="0"/>
              </a:rPr>
              <a:t>,</a:t>
            </a:r>
            <a:r>
              <a:rPr lang="pt-BR" sz="1400" b="1" dirty="0">
                <a:solidFill>
                  <a:srgbClr val="0070C0"/>
                </a:solidFill>
                <a:latin typeface="Courier New" panose="02070309020205020404" pitchFamily="49" charset="0"/>
                <a:cs typeface="Courier New" panose="02070309020205020404" pitchFamily="49" charset="0"/>
              </a:rPr>
              <a:t>21-</a:t>
            </a:r>
            <a:r>
              <a:rPr lang="pt-BR" sz="1400" dirty="0">
                <a:solidFill>
                  <a:srgbClr val="0070C0"/>
                </a:solidFill>
                <a:latin typeface="Courier New" panose="02070309020205020404" pitchFamily="49" charset="0"/>
                <a:cs typeface="Courier New" panose="02070309020205020404" pitchFamily="49" charset="0"/>
              </a:rPr>
              <a:t>/m0/s1</a:t>
            </a:r>
            <a:r>
              <a:rPr lang="pt-BR" sz="1400" dirty="0">
                <a:latin typeface="Courier New" panose="02070309020205020404" pitchFamily="49" charset="0"/>
                <a:cs typeface="Courier New" panose="02070309020205020404" pitchFamily="49" charset="0"/>
              </a:rPr>
              <a:t>/d+ </a:t>
            </a:r>
            <a:r>
              <a:rPr lang="pt-BR" sz="1400" b="1" dirty="0">
                <a:solidFill>
                  <a:srgbClr val="2029D6"/>
                </a:solidFill>
                <a:latin typeface="Courier New" panose="02070309020205020404" pitchFamily="49" charset="0"/>
                <a:cs typeface="Courier New" panose="02070309020205020404" pitchFamily="49" charset="0"/>
              </a:rPr>
              <a:t>/st(3-1-19,3-1-21)pu</a:t>
            </a:r>
          </a:p>
        </p:txBody>
      </p:sp>
      <p:sp>
        <p:nvSpPr>
          <p:cNvPr id="9" name="Textfeld 8">
            <a:extLst>
              <a:ext uri="{FF2B5EF4-FFF2-40B4-BE49-F238E27FC236}">
                <a16:creationId xmlns:a16="http://schemas.microsoft.com/office/drawing/2014/main" id="{4C854715-5A6D-4BF7-A649-41C540762C40}"/>
              </a:ext>
            </a:extLst>
          </p:cNvPr>
          <p:cNvSpPr txBox="1"/>
          <p:nvPr/>
        </p:nvSpPr>
        <p:spPr>
          <a:xfrm>
            <a:off x="4694274" y="1997378"/>
            <a:ext cx="7025102" cy="1169551"/>
          </a:xfrm>
          <a:prstGeom prst="rect">
            <a:avLst/>
          </a:prstGeom>
          <a:noFill/>
        </p:spPr>
        <p:txBody>
          <a:bodyPr wrap="square" rtlCol="0">
            <a:spAutoFit/>
          </a:bodyPr>
          <a:lstStyle/>
          <a:p>
            <a:r>
              <a:rPr lang="pt-BR" sz="1400" dirty="0">
                <a:latin typeface="Courier New" panose="02070309020205020404" pitchFamily="49" charset="0"/>
                <a:cs typeface="Courier New" panose="02070309020205020404" pitchFamily="49" charset="0"/>
              </a:rPr>
              <a:t>RInChI=1.00.</a:t>
            </a:r>
            <a:r>
              <a:rPr lang="pt-BR" sz="1400" dirty="0">
                <a:solidFill>
                  <a:srgbClr val="373FE1"/>
                </a:solidFill>
                <a:latin typeface="Courier New" panose="02070309020205020404" pitchFamily="49" charset="0"/>
                <a:cs typeface="Courier New" panose="02070309020205020404" pitchFamily="49" charset="0"/>
              </a:rPr>
              <a:t>1S</a:t>
            </a:r>
            <a:r>
              <a:rPr lang="pt-BR" sz="1400" dirty="0">
                <a:latin typeface="Courier New" panose="02070309020205020404" pitchFamily="49" charset="0"/>
                <a:cs typeface="Courier New" panose="02070309020205020404" pitchFamily="49" charset="0"/>
              </a:rPr>
              <a:t>/C11H13Cl3O/c1-2-8-5-3-4-6-9(8)7-10(15)11(12,13)14 /h3-6,10,15H,2,7H2,1H3&lt;&gt; C11H13Cl3O/c1-2-8-5-3-4-6-9(8)7-10(15) 11(12,13)14/h3-6,10,15H,2,7H2,1H3&lt;&gt; CH2O3.2Na/c2-1(3)4;; /h(H2,2,3,4);;/q;2*+1/p-2!C4H6O6.2Na/c5-1(3(7)8)2(6)4(9)10;;/h1-2,5-6H,(H,7,8)(H,9,10);;/q;2*+1 /p-2/t1-,2-;;/m1../s1/d+</a:t>
            </a:r>
            <a:endParaRPr lang="en-US" sz="1400" dirty="0">
              <a:latin typeface="Courier New" panose="02070309020205020404" pitchFamily="49" charset="0"/>
              <a:cs typeface="Courier New" panose="02070309020205020404" pitchFamily="49" charset="0"/>
            </a:endParaRPr>
          </a:p>
        </p:txBody>
      </p:sp>
      <p:graphicFrame>
        <p:nvGraphicFramePr>
          <p:cNvPr id="10" name="Objekt 9">
            <a:extLst>
              <a:ext uri="{FF2B5EF4-FFF2-40B4-BE49-F238E27FC236}">
                <a16:creationId xmlns:a16="http://schemas.microsoft.com/office/drawing/2014/main" id="{A7E09E7B-7AEC-49B8-8683-52CD65C98499}"/>
              </a:ext>
            </a:extLst>
          </p:cNvPr>
          <p:cNvGraphicFramePr>
            <a:graphicFrameLocks noChangeAspect="1"/>
          </p:cNvGraphicFramePr>
          <p:nvPr>
            <p:extLst>
              <p:ext uri="{D42A27DB-BD31-4B8C-83A1-F6EECF244321}">
                <p14:modId xmlns:p14="http://schemas.microsoft.com/office/powerpoint/2010/main" val="566249552"/>
              </p:ext>
            </p:extLst>
          </p:nvPr>
        </p:nvGraphicFramePr>
        <p:xfrm>
          <a:off x="1339429" y="1907001"/>
          <a:ext cx="2332535" cy="1816107"/>
        </p:xfrm>
        <a:graphic>
          <a:graphicData uri="http://schemas.openxmlformats.org/presentationml/2006/ole">
            <mc:AlternateContent xmlns:mc="http://schemas.openxmlformats.org/markup-compatibility/2006">
              <mc:Choice xmlns:v="urn:schemas-microsoft-com:vml" Requires="v">
                <p:oleObj name="ISIS/Draw Sketch" r:id="rId4" imgW="5162400" imgH="4019621" progId="MDLDrawOLE.MDLDrawObject.1">
                  <p:embed/>
                </p:oleObj>
              </mc:Choice>
              <mc:Fallback>
                <p:oleObj name="ISIS/Draw Sketch" r:id="rId4" imgW="5162400" imgH="4019621" progId="MDLDrawOLE.MDLDrawObject.1">
                  <p:embed/>
                  <p:pic>
                    <p:nvPicPr>
                      <p:cNvPr id="5" name="Objekt 4">
                        <a:extLst>
                          <a:ext uri="{FF2B5EF4-FFF2-40B4-BE49-F238E27FC236}">
                            <a16:creationId xmlns:a16="http://schemas.microsoft.com/office/drawing/2014/main" id="{5EF97626-B718-4DB3-899E-AFD29BE7A115}"/>
                          </a:ext>
                        </a:extLst>
                      </p:cNvPr>
                      <p:cNvPicPr/>
                      <p:nvPr/>
                    </p:nvPicPr>
                    <p:blipFill>
                      <a:blip r:embed="rId5"/>
                      <a:stretch>
                        <a:fillRect/>
                      </a:stretch>
                    </p:blipFill>
                    <p:spPr>
                      <a:xfrm>
                        <a:off x="1339429" y="1907001"/>
                        <a:ext cx="2332535" cy="1816107"/>
                      </a:xfrm>
                      <a:prstGeom prst="rect">
                        <a:avLst/>
                      </a:prstGeom>
                    </p:spPr>
                  </p:pic>
                </p:oleObj>
              </mc:Fallback>
            </mc:AlternateContent>
          </a:graphicData>
        </a:graphic>
      </p:graphicFrame>
    </p:spTree>
    <p:extLst>
      <p:ext uri="{BB962C8B-B14F-4D97-AF65-F5344CB8AC3E}">
        <p14:creationId xmlns:p14="http://schemas.microsoft.com/office/powerpoint/2010/main" val="746359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6790F68B-EE32-7A4E-9561-5E2E57614C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614" y="1390702"/>
            <a:ext cx="7204728" cy="5091227"/>
          </a:xfrm>
          <a:prstGeom prst="rect">
            <a:avLst/>
          </a:prstGeom>
        </p:spPr>
      </p:pic>
      <p:sp>
        <p:nvSpPr>
          <p:cNvPr id="2" name="Title 1">
            <a:extLst>
              <a:ext uri="{FF2B5EF4-FFF2-40B4-BE49-F238E27FC236}">
                <a16:creationId xmlns:a16="http://schemas.microsoft.com/office/drawing/2014/main" id="{63D10D46-E281-F444-8261-E8C19BEB0134}"/>
              </a:ext>
            </a:extLst>
          </p:cNvPr>
          <p:cNvSpPr>
            <a:spLocks noGrp="1"/>
          </p:cNvSpPr>
          <p:nvPr>
            <p:ph type="title"/>
          </p:nvPr>
        </p:nvSpPr>
        <p:spPr/>
        <p:txBody>
          <a:bodyPr>
            <a:normAutofit fontScale="90000"/>
          </a:bodyPr>
          <a:lstStyle/>
          <a:p>
            <a:r>
              <a:rPr lang="en-US" dirty="0"/>
              <a:t>The </a:t>
            </a:r>
            <a:r>
              <a:rPr lang="en-US" u="sng" dirty="0"/>
              <a:t>In</a:t>
            </a:r>
            <a:r>
              <a:rPr lang="en-US" dirty="0"/>
              <a:t>ternational </a:t>
            </a:r>
            <a:r>
              <a:rPr lang="en-US" u="sng" dirty="0"/>
              <a:t>Ch</a:t>
            </a:r>
            <a:r>
              <a:rPr lang="en-US" dirty="0"/>
              <a:t>emical </a:t>
            </a:r>
            <a:r>
              <a:rPr lang="en-US" u="sng" dirty="0"/>
              <a:t>I</a:t>
            </a:r>
            <a:r>
              <a:rPr lang="en-US" dirty="0"/>
              <a:t>dentifier for </a:t>
            </a:r>
            <a:r>
              <a:rPr lang="en-US" u="sng" dirty="0"/>
              <a:t>R</a:t>
            </a:r>
            <a:r>
              <a:rPr lang="en-US" dirty="0"/>
              <a:t>eactions (RInChI) in the InChI Ecosystem</a:t>
            </a:r>
          </a:p>
        </p:txBody>
      </p:sp>
      <p:sp>
        <p:nvSpPr>
          <p:cNvPr id="32" name="Curved Down Arrow 31">
            <a:extLst>
              <a:ext uri="{FF2B5EF4-FFF2-40B4-BE49-F238E27FC236}">
                <a16:creationId xmlns:a16="http://schemas.microsoft.com/office/drawing/2014/main" id="{E4CE3D5F-B849-0748-A795-B0CEEF87F912}"/>
              </a:ext>
            </a:extLst>
          </p:cNvPr>
          <p:cNvSpPr/>
          <p:nvPr/>
        </p:nvSpPr>
        <p:spPr>
          <a:xfrm rot="21032951">
            <a:off x="4242036" y="2057590"/>
            <a:ext cx="2444374" cy="665922"/>
          </a:xfrm>
          <a:prstGeom prst="curvedDownArrow">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3" name="Rectangle 32">
            <a:extLst>
              <a:ext uri="{FF2B5EF4-FFF2-40B4-BE49-F238E27FC236}">
                <a16:creationId xmlns:a16="http://schemas.microsoft.com/office/drawing/2014/main" id="{93E9127A-E9D8-1745-B38F-EFA59DB5B7C4}"/>
              </a:ext>
            </a:extLst>
          </p:cNvPr>
          <p:cNvSpPr/>
          <p:nvPr/>
        </p:nvSpPr>
        <p:spPr>
          <a:xfrm>
            <a:off x="5984369" y="2612002"/>
            <a:ext cx="3333201" cy="1625142"/>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800" dirty="0">
                <a:latin typeface="Rockwell" panose="02060603020205020403" pitchFamily="18" charset="77"/>
              </a:rPr>
              <a:t>RInChI</a:t>
            </a:r>
          </a:p>
        </p:txBody>
      </p:sp>
      <p:sp>
        <p:nvSpPr>
          <p:cNvPr id="34" name="TextBox 33">
            <a:extLst>
              <a:ext uri="{FF2B5EF4-FFF2-40B4-BE49-F238E27FC236}">
                <a16:creationId xmlns:a16="http://schemas.microsoft.com/office/drawing/2014/main" id="{C0F5A640-58D1-5043-A93F-54D74C206D8C}"/>
              </a:ext>
            </a:extLst>
          </p:cNvPr>
          <p:cNvSpPr txBox="1"/>
          <p:nvPr/>
        </p:nvSpPr>
        <p:spPr>
          <a:xfrm>
            <a:off x="5866745" y="1475985"/>
            <a:ext cx="6024351" cy="523220"/>
          </a:xfrm>
          <a:prstGeom prst="rect">
            <a:avLst/>
          </a:prstGeom>
          <a:noFill/>
        </p:spPr>
        <p:txBody>
          <a:bodyPr wrap="square" rtlCol="0">
            <a:spAutoFit/>
          </a:bodyPr>
          <a:lstStyle/>
          <a:p>
            <a:r>
              <a:rPr lang="en-US" sz="2800" b="1" i="1" dirty="0">
                <a:solidFill>
                  <a:srgbClr val="2F5597"/>
                </a:solidFill>
                <a:latin typeface="Rockwell" panose="02060603020205020403" pitchFamily="18" charset="77"/>
              </a:rPr>
              <a:t>Canonical Identifier for Reactions</a:t>
            </a:r>
          </a:p>
        </p:txBody>
      </p:sp>
      <p:sp>
        <p:nvSpPr>
          <p:cNvPr id="35" name="TextBox 34">
            <a:extLst>
              <a:ext uri="{FF2B5EF4-FFF2-40B4-BE49-F238E27FC236}">
                <a16:creationId xmlns:a16="http://schemas.microsoft.com/office/drawing/2014/main" id="{0C743204-5FF5-9048-AC26-A4722EC6C90D}"/>
              </a:ext>
            </a:extLst>
          </p:cNvPr>
          <p:cNvSpPr txBox="1"/>
          <p:nvPr/>
        </p:nvSpPr>
        <p:spPr>
          <a:xfrm>
            <a:off x="7282671" y="1961662"/>
            <a:ext cx="3381238" cy="523220"/>
          </a:xfrm>
          <a:prstGeom prst="rect">
            <a:avLst/>
          </a:prstGeom>
          <a:noFill/>
        </p:spPr>
        <p:txBody>
          <a:bodyPr wrap="square" rtlCol="0">
            <a:spAutoFit/>
          </a:bodyPr>
          <a:lstStyle/>
          <a:p>
            <a:pPr algn="ctr"/>
            <a:r>
              <a:rPr lang="en-US" sz="2800" i="1" dirty="0">
                <a:solidFill>
                  <a:srgbClr val="2F5597"/>
                </a:solidFill>
                <a:latin typeface="Rockwell" panose="02060603020205020403" pitchFamily="18" charset="77"/>
              </a:rPr>
              <a:t>with minimal data</a:t>
            </a:r>
          </a:p>
        </p:txBody>
      </p:sp>
      <p:sp>
        <p:nvSpPr>
          <p:cNvPr id="36" name="TextBox 35">
            <a:extLst>
              <a:ext uri="{FF2B5EF4-FFF2-40B4-BE49-F238E27FC236}">
                <a16:creationId xmlns:a16="http://schemas.microsoft.com/office/drawing/2014/main" id="{3CDBB458-12E1-D54E-B9C2-40B2FE8DB5AD}"/>
              </a:ext>
            </a:extLst>
          </p:cNvPr>
          <p:cNvSpPr txBox="1"/>
          <p:nvPr/>
        </p:nvSpPr>
        <p:spPr>
          <a:xfrm>
            <a:off x="9370531" y="2535663"/>
            <a:ext cx="2293172" cy="1200329"/>
          </a:xfrm>
          <a:prstGeom prst="rect">
            <a:avLst/>
          </a:prstGeom>
          <a:noFill/>
          <a:ln>
            <a:solidFill>
              <a:srgbClr val="2F5597"/>
            </a:solidFill>
          </a:ln>
        </p:spPr>
        <p:txBody>
          <a:bodyPr wrap="square" rtlCol="0">
            <a:spAutoFit/>
          </a:bodyPr>
          <a:lstStyle/>
          <a:p>
            <a:pPr algn="ctr"/>
            <a:r>
              <a:rPr lang="en-US" sz="2800" i="1" dirty="0">
                <a:solidFill>
                  <a:srgbClr val="2F5597"/>
                </a:solidFill>
                <a:latin typeface="Rockwell" panose="02060603020205020403" pitchFamily="18" charset="77"/>
              </a:rPr>
              <a:t>auxiliary</a:t>
            </a:r>
          </a:p>
          <a:p>
            <a:pPr algn="ctr"/>
            <a:r>
              <a:rPr lang="en-US" sz="2800" i="1" dirty="0">
                <a:solidFill>
                  <a:srgbClr val="2F5597"/>
                </a:solidFill>
                <a:latin typeface="Rockwell" panose="02060603020205020403" pitchFamily="18" charset="77"/>
              </a:rPr>
              <a:t>Information</a:t>
            </a:r>
          </a:p>
          <a:p>
            <a:pPr algn="ctr"/>
            <a:r>
              <a:rPr lang="en-US" sz="1600" i="1" dirty="0">
                <a:solidFill>
                  <a:srgbClr val="2F5597"/>
                </a:solidFill>
                <a:latin typeface="Rockwell" panose="02060603020205020403" pitchFamily="18" charset="77"/>
              </a:rPr>
              <a:t>ProcAuxInfo</a:t>
            </a:r>
          </a:p>
        </p:txBody>
      </p:sp>
      <p:sp>
        <p:nvSpPr>
          <p:cNvPr id="37" name="TextBox 36">
            <a:extLst>
              <a:ext uri="{FF2B5EF4-FFF2-40B4-BE49-F238E27FC236}">
                <a16:creationId xmlns:a16="http://schemas.microsoft.com/office/drawing/2014/main" id="{46A84D73-3A5E-5540-A85A-165B08172CAE}"/>
              </a:ext>
            </a:extLst>
          </p:cNvPr>
          <p:cNvSpPr txBox="1"/>
          <p:nvPr/>
        </p:nvSpPr>
        <p:spPr>
          <a:xfrm>
            <a:off x="6138515" y="5197374"/>
            <a:ext cx="5337167" cy="954107"/>
          </a:xfrm>
          <a:prstGeom prst="rect">
            <a:avLst/>
          </a:prstGeom>
          <a:noFill/>
          <a:ln>
            <a:solidFill>
              <a:srgbClr val="2F5597"/>
            </a:solidFill>
          </a:ln>
        </p:spPr>
        <p:txBody>
          <a:bodyPr wrap="square" rtlCol="0">
            <a:spAutoFit/>
          </a:bodyPr>
          <a:lstStyle/>
          <a:p>
            <a:pPr algn="ctr"/>
            <a:r>
              <a:rPr lang="en-US" sz="2800" i="1" dirty="0">
                <a:solidFill>
                  <a:srgbClr val="2F5597"/>
                </a:solidFill>
                <a:latin typeface="Rockwell" panose="02060603020205020403" pitchFamily="18" charset="77"/>
              </a:rPr>
              <a:t>InChI upgrades will drop in</a:t>
            </a:r>
          </a:p>
          <a:p>
            <a:pPr algn="ctr"/>
            <a:r>
              <a:rPr lang="en-US" sz="2800" i="1" dirty="0">
                <a:solidFill>
                  <a:srgbClr val="2F5597"/>
                </a:solidFill>
                <a:latin typeface="Rockwell" panose="02060603020205020403" pitchFamily="18" charset="77"/>
              </a:rPr>
              <a:t>(eg extended stereochemistry)</a:t>
            </a:r>
          </a:p>
        </p:txBody>
      </p:sp>
      <p:sp>
        <p:nvSpPr>
          <p:cNvPr id="38" name="Rectangle 37">
            <a:extLst>
              <a:ext uri="{FF2B5EF4-FFF2-40B4-BE49-F238E27FC236}">
                <a16:creationId xmlns:a16="http://schemas.microsoft.com/office/drawing/2014/main" id="{D3054853-BA8A-3B4C-A2C2-F2D33014818A}"/>
              </a:ext>
            </a:extLst>
          </p:cNvPr>
          <p:cNvSpPr/>
          <p:nvPr/>
        </p:nvSpPr>
        <p:spPr>
          <a:xfrm>
            <a:off x="5898509" y="1390702"/>
            <a:ext cx="5867401" cy="4833221"/>
          </a:xfrm>
          <a:prstGeom prst="rect">
            <a:avLst/>
          </a:prstGeom>
          <a:noFill/>
          <a:ln w="50800">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Rockwell" panose="02060603020205020403" pitchFamily="18" charset="77"/>
            </a:endParaRPr>
          </a:p>
        </p:txBody>
      </p:sp>
      <p:sp>
        <p:nvSpPr>
          <p:cNvPr id="39" name="TextBox 38">
            <a:extLst>
              <a:ext uri="{FF2B5EF4-FFF2-40B4-BE49-F238E27FC236}">
                <a16:creationId xmlns:a16="http://schemas.microsoft.com/office/drawing/2014/main" id="{14A9EB93-2720-CE45-82C1-D36567F77878}"/>
              </a:ext>
            </a:extLst>
          </p:cNvPr>
          <p:cNvSpPr txBox="1"/>
          <p:nvPr/>
        </p:nvSpPr>
        <p:spPr>
          <a:xfrm>
            <a:off x="6144755" y="4355491"/>
            <a:ext cx="2491985" cy="769441"/>
          </a:xfrm>
          <a:prstGeom prst="rect">
            <a:avLst/>
          </a:prstGeom>
          <a:noFill/>
          <a:ln>
            <a:solidFill>
              <a:srgbClr val="2F5597"/>
            </a:solidFill>
          </a:ln>
        </p:spPr>
        <p:txBody>
          <a:bodyPr wrap="square" rtlCol="0">
            <a:spAutoFit/>
          </a:bodyPr>
          <a:lstStyle/>
          <a:p>
            <a:pPr algn="ctr"/>
            <a:r>
              <a:rPr lang="en-US" sz="2800" i="1" dirty="0">
                <a:solidFill>
                  <a:srgbClr val="2F5597"/>
                </a:solidFill>
                <a:latin typeface="Rockwell" panose="02060603020205020403" pitchFamily="18" charset="77"/>
              </a:rPr>
              <a:t>atom mapping</a:t>
            </a:r>
          </a:p>
          <a:p>
            <a:pPr algn="ctr"/>
            <a:r>
              <a:rPr lang="en-US" sz="1600" i="1" dirty="0" err="1">
                <a:solidFill>
                  <a:srgbClr val="2F5597"/>
                </a:solidFill>
                <a:latin typeface="Rockwell" panose="02060603020205020403" pitchFamily="18" charset="77"/>
              </a:rPr>
              <a:t>MapAuxInfo</a:t>
            </a:r>
            <a:endParaRPr lang="en-US" sz="1600" i="1" dirty="0">
              <a:solidFill>
                <a:srgbClr val="2F5597"/>
              </a:solidFill>
              <a:latin typeface="Rockwell" panose="02060603020205020403" pitchFamily="18" charset="77"/>
            </a:endParaRPr>
          </a:p>
        </p:txBody>
      </p:sp>
      <p:sp>
        <p:nvSpPr>
          <p:cNvPr id="40" name="TextBox 39">
            <a:extLst>
              <a:ext uri="{FF2B5EF4-FFF2-40B4-BE49-F238E27FC236}">
                <a16:creationId xmlns:a16="http://schemas.microsoft.com/office/drawing/2014/main" id="{F47C1B74-E638-D44E-8C56-352E13BC4E14}"/>
              </a:ext>
            </a:extLst>
          </p:cNvPr>
          <p:cNvSpPr txBox="1"/>
          <p:nvPr/>
        </p:nvSpPr>
        <p:spPr>
          <a:xfrm>
            <a:off x="9370531" y="3778670"/>
            <a:ext cx="2293172" cy="553998"/>
          </a:xfrm>
          <a:prstGeom prst="rect">
            <a:avLst/>
          </a:prstGeom>
          <a:noFill/>
          <a:ln>
            <a:solidFill>
              <a:srgbClr val="2F5597"/>
            </a:solidFill>
          </a:ln>
        </p:spPr>
        <p:txBody>
          <a:bodyPr wrap="square" rtlCol="0">
            <a:spAutoFit/>
          </a:bodyPr>
          <a:lstStyle/>
          <a:p>
            <a:pPr algn="ctr"/>
            <a:r>
              <a:rPr lang="en-US" sz="1500" dirty="0">
                <a:solidFill>
                  <a:srgbClr val="2F5597"/>
                </a:solidFill>
                <a:latin typeface="Rockwell" panose="02060603020205020403" pitchFamily="18" charset="77"/>
              </a:rPr>
              <a:t>Reactions with unexpected results</a:t>
            </a:r>
          </a:p>
        </p:txBody>
      </p:sp>
      <p:sp>
        <p:nvSpPr>
          <p:cNvPr id="13" name="TextBox 38">
            <a:extLst>
              <a:ext uri="{FF2B5EF4-FFF2-40B4-BE49-F238E27FC236}">
                <a16:creationId xmlns:a16="http://schemas.microsoft.com/office/drawing/2014/main" id="{F0272673-F11F-4E13-8733-3E8947E8C545}"/>
              </a:ext>
            </a:extLst>
          </p:cNvPr>
          <p:cNvSpPr txBox="1"/>
          <p:nvPr/>
        </p:nvSpPr>
        <p:spPr>
          <a:xfrm>
            <a:off x="8757620" y="4375346"/>
            <a:ext cx="2921217" cy="769441"/>
          </a:xfrm>
          <a:prstGeom prst="rect">
            <a:avLst/>
          </a:prstGeom>
          <a:noFill/>
          <a:ln>
            <a:solidFill>
              <a:srgbClr val="2F5597"/>
            </a:solidFill>
          </a:ln>
        </p:spPr>
        <p:txBody>
          <a:bodyPr wrap="square" rtlCol="0">
            <a:spAutoFit/>
          </a:bodyPr>
          <a:lstStyle/>
          <a:p>
            <a:pPr algn="ctr"/>
            <a:r>
              <a:rPr lang="en-US" sz="2800" i="1" dirty="0">
                <a:solidFill>
                  <a:srgbClr val="2F5597"/>
                </a:solidFill>
                <a:latin typeface="Rockwell" panose="02060603020205020403" pitchFamily="18" charset="77"/>
              </a:rPr>
              <a:t>Stereochemistry </a:t>
            </a:r>
            <a:r>
              <a:rPr lang="en-US" sz="1600" i="1" dirty="0">
                <a:solidFill>
                  <a:srgbClr val="2F5597"/>
                </a:solidFill>
                <a:latin typeface="Rockwell" panose="02060603020205020403" pitchFamily="18" charset="77"/>
              </a:rPr>
              <a:t>layer</a:t>
            </a:r>
          </a:p>
        </p:txBody>
      </p:sp>
    </p:spTree>
    <p:extLst>
      <p:ext uri="{BB962C8B-B14F-4D97-AF65-F5344CB8AC3E}">
        <p14:creationId xmlns:p14="http://schemas.microsoft.com/office/powerpoint/2010/main" val="1390795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83F4A4-83EF-4BB4-818A-A19DCED9723C}"/>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390E4E2F-161D-4912-B47D-C480D48ACE0F}"/>
              </a:ext>
            </a:extLst>
          </p:cNvPr>
          <p:cNvSpPr>
            <a:spLocks noGrp="1"/>
          </p:cNvSpPr>
          <p:nvPr>
            <p:ph idx="1"/>
          </p:nvPr>
        </p:nvSpPr>
        <p:spPr>
          <a:xfrm>
            <a:off x="838200" y="1292180"/>
            <a:ext cx="10515600" cy="5565820"/>
          </a:xfrm>
        </p:spPr>
        <p:txBody>
          <a:bodyPr>
            <a:normAutofit/>
          </a:bodyPr>
          <a:lstStyle/>
          <a:p>
            <a:r>
              <a:rPr lang="en-US" dirty="0"/>
              <a:t>Reaction data / </a:t>
            </a:r>
            <a:r>
              <a:rPr lang="en-US" dirty="0">
                <a:solidFill>
                  <a:srgbClr val="2A3BDE"/>
                </a:solidFill>
              </a:rPr>
              <a:t>ProcAuxInfo, failing reaction</a:t>
            </a:r>
          </a:p>
          <a:p>
            <a:pPr lvl="1"/>
            <a:r>
              <a:rPr lang="en-US" dirty="0"/>
              <a:t>Original introduction of ProcAuxInfo</a:t>
            </a:r>
          </a:p>
          <a:p>
            <a:pPr lvl="2"/>
            <a:r>
              <a:rPr lang="en-US" dirty="0"/>
              <a:t>Purpose: handle the optimization of flow chemistry experiments  </a:t>
            </a:r>
          </a:p>
          <a:p>
            <a:pPr lvl="2"/>
            <a:r>
              <a:rPr lang="en-US" dirty="0">
                <a:solidFill>
                  <a:srgbClr val="1B22B1"/>
                </a:solidFill>
                <a:hlinkClick r:id="rId2">
                  <a:extLst>
                    <a:ext uri="{A12FA001-AC4F-418D-AE19-62706E023703}">
                      <ahyp:hlinkClr xmlns:ahyp="http://schemas.microsoft.com/office/drawing/2018/hyperlinkcolor" val="tx"/>
                    </a:ext>
                  </a:extLst>
                </a:hlinkClick>
              </a:rPr>
              <a:t>DOI: 10.26434/chemrxiv.6954908_Philipp-Maximilian_Jacob</a:t>
            </a:r>
            <a:r>
              <a:rPr lang="en-US" dirty="0">
                <a:solidFill>
                  <a:srgbClr val="0563C1"/>
                </a:solidFill>
              </a:rPr>
              <a:t> </a:t>
            </a:r>
            <a:r>
              <a:rPr lang="en-US" dirty="0"/>
              <a:t>(03-Feb-2019)</a:t>
            </a:r>
          </a:p>
          <a:p>
            <a:pPr lvl="1"/>
            <a:r>
              <a:rPr lang="en-US" dirty="0"/>
              <a:t> Goal for RInChI</a:t>
            </a:r>
          </a:p>
          <a:p>
            <a:pPr lvl="2"/>
            <a:r>
              <a:rPr lang="en-US" dirty="0"/>
              <a:t>Transport the </a:t>
            </a:r>
            <a:r>
              <a:rPr lang="en-US" dirty="0">
                <a:solidFill>
                  <a:srgbClr val="2A3BDE"/>
                </a:solidFill>
              </a:rPr>
              <a:t>non-structure related reaction data in a format that is easily machine readable/writeable.</a:t>
            </a:r>
          </a:p>
          <a:p>
            <a:pPr lvl="3"/>
            <a:r>
              <a:rPr lang="en-US" dirty="0"/>
              <a:t>Format reaction data in a way that they can be immediately consumed by AI/ML methods. </a:t>
            </a:r>
          </a:p>
          <a:p>
            <a:pPr lvl="3"/>
            <a:r>
              <a:rPr lang="en-US" dirty="0"/>
              <a:t>Format reaction data in a way that they can feed synthesis robots</a:t>
            </a:r>
          </a:p>
          <a:p>
            <a:pPr lvl="4"/>
            <a:r>
              <a:rPr lang="en-US" dirty="0"/>
              <a:t>Taken from a discussion with AstraZeneca in August 2020</a:t>
            </a:r>
          </a:p>
          <a:p>
            <a:pPr lvl="1"/>
            <a:r>
              <a:rPr lang="en-US" dirty="0"/>
              <a:t>Instead of using the original (M)InChI like notation format as originally proposed for the ProcAuxInfo a </a:t>
            </a:r>
            <a:r>
              <a:rPr lang="en-US" dirty="0">
                <a:solidFill>
                  <a:srgbClr val="2A3BDE"/>
                </a:solidFill>
              </a:rPr>
              <a:t>JSON format </a:t>
            </a:r>
            <a:r>
              <a:rPr lang="en-US" dirty="0"/>
              <a:t>is developed </a:t>
            </a:r>
          </a:p>
          <a:p>
            <a:pPr lvl="2"/>
            <a:r>
              <a:rPr lang="en-US" dirty="0"/>
              <a:t>JSON reader are available in most of the programming languages and data processing tools</a:t>
            </a:r>
          </a:p>
        </p:txBody>
      </p:sp>
    </p:spTree>
    <p:extLst>
      <p:ext uri="{BB962C8B-B14F-4D97-AF65-F5344CB8AC3E}">
        <p14:creationId xmlns:p14="http://schemas.microsoft.com/office/powerpoint/2010/main" val="3878111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D6FBC9-E792-4800-A5EE-E595813903C9}"/>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33FCBA7B-F31A-490C-B4CF-F8A590725460}"/>
              </a:ext>
            </a:extLst>
          </p:cNvPr>
          <p:cNvSpPr>
            <a:spLocks noGrp="1"/>
          </p:cNvSpPr>
          <p:nvPr>
            <p:ph idx="1"/>
          </p:nvPr>
        </p:nvSpPr>
        <p:spPr/>
        <p:txBody>
          <a:bodyPr>
            <a:normAutofit/>
          </a:bodyPr>
          <a:lstStyle/>
          <a:p>
            <a:r>
              <a:rPr lang="en-US" dirty="0"/>
              <a:t>Reaction data / ProcAuxInfo, failing reaction</a:t>
            </a:r>
          </a:p>
          <a:p>
            <a:pPr lvl="1"/>
            <a:r>
              <a:rPr lang="en-US" dirty="0"/>
              <a:t>Classification of reaction data</a:t>
            </a:r>
          </a:p>
          <a:p>
            <a:pPr lvl="2"/>
            <a:r>
              <a:rPr lang="en-US" dirty="0">
                <a:solidFill>
                  <a:srgbClr val="1B22B1"/>
                </a:solidFill>
              </a:rPr>
              <a:t>Reaction related data</a:t>
            </a:r>
          </a:p>
          <a:p>
            <a:pPr lvl="3"/>
            <a:r>
              <a:rPr lang="en-US" dirty="0"/>
              <a:t>Data related to the entire reaction like protecting atmosphere, total yield, reaction vessel</a:t>
            </a:r>
          </a:p>
          <a:p>
            <a:pPr lvl="4"/>
            <a:r>
              <a:rPr lang="en-US" dirty="0"/>
              <a:t>Literature reaction databases provide reaction data mostly on the “entire reaction level” only</a:t>
            </a:r>
          </a:p>
          <a:p>
            <a:pPr lvl="3"/>
            <a:r>
              <a:rPr lang="en-US" dirty="0"/>
              <a:t>Timepoint depending data like temperature, pressure, etc.</a:t>
            </a:r>
          </a:p>
          <a:p>
            <a:pPr lvl="4"/>
            <a:r>
              <a:rPr lang="en-US" dirty="0"/>
              <a:t>Transpose time depending data as a summary to the “literature level”</a:t>
            </a:r>
          </a:p>
          <a:p>
            <a:pPr lvl="2"/>
            <a:r>
              <a:rPr lang="en-US" dirty="0">
                <a:solidFill>
                  <a:srgbClr val="1B22B1"/>
                </a:solidFill>
              </a:rPr>
              <a:t>Component related data</a:t>
            </a:r>
          </a:p>
          <a:p>
            <a:pPr lvl="3"/>
            <a:r>
              <a:rPr lang="en-US" dirty="0"/>
              <a:t>Data related to each of the components (e.g. melting point, color)</a:t>
            </a:r>
          </a:p>
          <a:p>
            <a:pPr lvl="3"/>
            <a:r>
              <a:rPr lang="en-US" dirty="0"/>
              <a:t>Timepoint depending data like concentration, relationship to phases of the reaction</a:t>
            </a:r>
          </a:p>
          <a:p>
            <a:pPr lvl="4"/>
            <a:r>
              <a:rPr lang="en-US" dirty="0"/>
              <a:t>Note: literature data are mainly summarized over the timepoint values</a:t>
            </a:r>
          </a:p>
          <a:p>
            <a:pPr lvl="2"/>
            <a:r>
              <a:rPr lang="en-US" dirty="0">
                <a:solidFill>
                  <a:srgbClr val="1B22B1"/>
                </a:solidFill>
              </a:rPr>
              <a:t>Work-up procedures for products</a:t>
            </a:r>
            <a:endParaRPr lang="en-US" dirty="0"/>
          </a:p>
          <a:p>
            <a:endParaRPr lang="en-US" dirty="0"/>
          </a:p>
        </p:txBody>
      </p:sp>
    </p:spTree>
    <p:extLst>
      <p:ext uri="{BB962C8B-B14F-4D97-AF65-F5344CB8AC3E}">
        <p14:creationId xmlns:p14="http://schemas.microsoft.com/office/powerpoint/2010/main" val="8632539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1FA6A6-5EDD-49FB-9D09-12FE9382B274}"/>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025FEDA9-CF41-4A55-83BC-53F7994CCA60}"/>
              </a:ext>
            </a:extLst>
          </p:cNvPr>
          <p:cNvSpPr>
            <a:spLocks noGrp="1"/>
          </p:cNvSpPr>
          <p:nvPr>
            <p:ph idx="1"/>
          </p:nvPr>
        </p:nvSpPr>
        <p:spPr>
          <a:xfrm>
            <a:off x="838200" y="1292180"/>
            <a:ext cx="10515600" cy="5347853"/>
          </a:xfrm>
        </p:spPr>
        <p:txBody>
          <a:bodyPr>
            <a:normAutofit/>
          </a:bodyPr>
          <a:lstStyle/>
          <a:p>
            <a:r>
              <a:rPr lang="en-US" dirty="0"/>
              <a:t>Reaction data / ProcAuxInfo, failing reaction</a:t>
            </a:r>
          </a:p>
          <a:p>
            <a:pPr lvl="1"/>
            <a:r>
              <a:rPr lang="en-US" dirty="0"/>
              <a:t>The ProcAuxInfo layer begins with</a:t>
            </a:r>
          </a:p>
          <a:p>
            <a:pPr lvl="2"/>
            <a:r>
              <a:rPr lang="en-US" b="1" dirty="0">
                <a:solidFill>
                  <a:srgbClr val="1B22B1"/>
                </a:solidFill>
              </a:rPr>
              <a:t>/ProcAuxInfo=1.00/{…..}</a:t>
            </a:r>
          </a:p>
          <a:p>
            <a:pPr lvl="3"/>
            <a:r>
              <a:rPr lang="en-US" dirty="0"/>
              <a:t>1.00 is related to the ProcAuxInfo version (first version = 1.00)</a:t>
            </a:r>
          </a:p>
          <a:p>
            <a:pPr lvl="3"/>
            <a:r>
              <a:rPr lang="en-US" dirty="0"/>
              <a:t>{…..} to define the JSON string</a:t>
            </a:r>
          </a:p>
          <a:p>
            <a:pPr lvl="3"/>
            <a:r>
              <a:rPr lang="en-US" dirty="0"/>
              <a:t>The assembly of the ProcAuxInfo is not relying on InChI</a:t>
            </a:r>
          </a:p>
          <a:p>
            <a:pPr lvl="4"/>
            <a:r>
              <a:rPr lang="en-US" dirty="0"/>
              <a:t>No reference to InChI version</a:t>
            </a:r>
          </a:p>
          <a:p>
            <a:pPr lvl="2"/>
            <a:r>
              <a:rPr lang="en-US" dirty="0">
                <a:solidFill>
                  <a:srgbClr val="1B22B1"/>
                </a:solidFill>
              </a:rPr>
              <a:t>Failing reactions</a:t>
            </a:r>
          </a:p>
          <a:p>
            <a:pPr lvl="3"/>
            <a:r>
              <a:rPr lang="en-US" dirty="0"/>
              <a:t>A reaction fails not </a:t>
            </a:r>
            <a:r>
              <a:rPr lang="en-US" dirty="0" err="1"/>
              <a:t>becaue</a:t>
            </a:r>
            <a:r>
              <a:rPr lang="en-US" dirty="0"/>
              <a:t> of the RInChI as such but because of the conditions the reaction is run under</a:t>
            </a:r>
          </a:p>
          <a:p>
            <a:pPr lvl="4"/>
            <a:r>
              <a:rPr lang="en-US" dirty="0"/>
              <a:t>The failing Reaction flag must be reaction condition related</a:t>
            </a:r>
          </a:p>
          <a:p>
            <a:pPr lvl="3"/>
            <a:r>
              <a:rPr lang="en-US" dirty="0"/>
              <a:t>Use an “X” to mark a reaction as failing</a:t>
            </a:r>
          </a:p>
          <a:p>
            <a:pPr lvl="3"/>
            <a:r>
              <a:rPr lang="en-US" b="1" dirty="0"/>
              <a:t>ProcAuxInfo=1.00</a:t>
            </a:r>
            <a:r>
              <a:rPr lang="en-US" b="1" dirty="0">
                <a:solidFill>
                  <a:srgbClr val="2A3BDE"/>
                </a:solidFill>
              </a:rPr>
              <a:t>(X)</a:t>
            </a:r>
            <a:r>
              <a:rPr lang="en-US" b="1" dirty="0"/>
              <a:t>/{…..}</a:t>
            </a:r>
            <a:endParaRPr lang="en-US" dirty="0"/>
          </a:p>
          <a:p>
            <a:pPr lvl="2"/>
            <a:r>
              <a:rPr lang="en-US" dirty="0"/>
              <a:t>Notes:</a:t>
            </a:r>
          </a:p>
          <a:p>
            <a:pPr lvl="3"/>
            <a:r>
              <a:rPr lang="en-US" dirty="0"/>
              <a:t>It may become necessary to reference any related ontology system and the version used in the ProcAuxInfo layer information</a:t>
            </a:r>
          </a:p>
        </p:txBody>
      </p:sp>
    </p:spTree>
    <p:extLst>
      <p:ext uri="{BB962C8B-B14F-4D97-AF65-F5344CB8AC3E}">
        <p14:creationId xmlns:p14="http://schemas.microsoft.com/office/powerpoint/2010/main" val="1353050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292180"/>
            <a:ext cx="10515600" cy="5428223"/>
          </a:xfrm>
        </p:spPr>
        <p:txBody>
          <a:bodyPr>
            <a:normAutofit/>
          </a:bodyPr>
          <a:lstStyle/>
          <a:p>
            <a:r>
              <a:rPr lang="en-US" dirty="0"/>
              <a:t>ProcAuxInfo – Concatenation rules</a:t>
            </a:r>
          </a:p>
          <a:p>
            <a:pPr lvl="1"/>
            <a:r>
              <a:rPr lang="en-US" dirty="0"/>
              <a:t>Each of the component is identified by its position in the RInChI layer (similar to the atom mapping and stereochemistry handling)</a:t>
            </a:r>
          </a:p>
          <a:p>
            <a:pPr lvl="1"/>
            <a:r>
              <a:rPr lang="en-US" dirty="0"/>
              <a:t>The JSON is set up out of the components described above using the following concatenation rules</a:t>
            </a:r>
          </a:p>
          <a:p>
            <a:pPr marL="1885950" lvl="3" indent="-514350">
              <a:buFont typeface="+mj-lt"/>
              <a:buAutoNum type="arabicPeriod"/>
            </a:pPr>
            <a:r>
              <a:rPr lang="en-US" dirty="0"/>
              <a:t>ProcAuxInfo Version and failure information</a:t>
            </a:r>
          </a:p>
          <a:p>
            <a:pPr marL="1885950" lvl="3" indent="-514350">
              <a:buFont typeface="+mj-lt"/>
              <a:buAutoNum type="arabicPeriod"/>
            </a:pPr>
            <a:r>
              <a:rPr lang="en-US" dirty="0"/>
              <a:t>General component properties</a:t>
            </a:r>
          </a:p>
          <a:p>
            <a:pPr marL="1885950" lvl="3" indent="-514350">
              <a:buFont typeface="+mj-lt"/>
              <a:buAutoNum type="arabicPeriod"/>
            </a:pPr>
            <a:r>
              <a:rPr lang="en-US" dirty="0"/>
              <a:t>General reaction properties</a:t>
            </a:r>
          </a:p>
          <a:p>
            <a:pPr marL="1885950" lvl="3" indent="-514350">
              <a:buFont typeface="+mj-lt"/>
              <a:buAutoNum type="arabicPeriod"/>
            </a:pPr>
            <a:r>
              <a:rPr lang="en-US" dirty="0"/>
              <a:t>Components' summary</a:t>
            </a:r>
          </a:p>
          <a:p>
            <a:pPr marL="1885950" lvl="3" indent="-514350">
              <a:buFont typeface="+mj-lt"/>
              <a:buAutoNum type="arabicPeriod"/>
            </a:pPr>
            <a:r>
              <a:rPr lang="en-US" dirty="0"/>
              <a:t>Reaction's summary</a:t>
            </a:r>
          </a:p>
          <a:p>
            <a:pPr marL="1885950" lvl="3" indent="-514350">
              <a:buFont typeface="+mj-lt"/>
              <a:buAutoNum type="arabicPeriod"/>
            </a:pPr>
            <a:r>
              <a:rPr lang="en-US" dirty="0"/>
              <a:t>Components’ workup (to be detailed)</a:t>
            </a:r>
          </a:p>
          <a:p>
            <a:pPr marL="1885950" lvl="3" indent="-514350">
              <a:buFont typeface="+mj-lt"/>
              <a:buAutoNum type="arabicPeriod"/>
            </a:pPr>
            <a:r>
              <a:rPr lang="en-US" dirty="0"/>
              <a:t>Time point data </a:t>
            </a:r>
          </a:p>
          <a:p>
            <a:pPr marL="2343150" lvl="4" indent="-514350">
              <a:buFont typeface="+mj-lt"/>
              <a:buAutoNum type="arabicPeriod"/>
            </a:pPr>
            <a:r>
              <a:rPr lang="en-US" dirty="0"/>
              <a:t>Component data (per timepoint)</a:t>
            </a:r>
          </a:p>
          <a:p>
            <a:pPr marL="2343150" lvl="4" indent="-514350">
              <a:buFont typeface="+mj-lt"/>
              <a:buAutoNum type="arabicPeriod"/>
            </a:pPr>
            <a:r>
              <a:rPr lang="en-US" dirty="0"/>
              <a:t>Reaction data (per timepoint)</a:t>
            </a:r>
          </a:p>
          <a:p>
            <a:pPr lvl="1"/>
            <a:r>
              <a:rPr lang="en-US" dirty="0"/>
              <a:t>Only add sections that are (explicitly) filled with data </a:t>
            </a:r>
          </a:p>
        </p:txBody>
      </p:sp>
    </p:spTree>
    <p:extLst>
      <p:ext uri="{BB962C8B-B14F-4D97-AF65-F5344CB8AC3E}">
        <p14:creationId xmlns:p14="http://schemas.microsoft.com/office/powerpoint/2010/main" val="2357898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C8225C-C16D-4CC9-961C-55A17AD3F7F1}"/>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140714B3-2E33-49AE-AA7D-A4716830A332}"/>
              </a:ext>
            </a:extLst>
          </p:cNvPr>
          <p:cNvSpPr>
            <a:spLocks noGrp="1"/>
          </p:cNvSpPr>
          <p:nvPr>
            <p:ph idx="1"/>
          </p:nvPr>
        </p:nvSpPr>
        <p:spPr>
          <a:xfrm>
            <a:off x="838200" y="1324043"/>
            <a:ext cx="10846981" cy="4852920"/>
          </a:xfrm>
        </p:spPr>
        <p:txBody>
          <a:bodyPr/>
          <a:lstStyle/>
          <a:p>
            <a:r>
              <a:rPr lang="en-US" dirty="0"/>
              <a:t>ProcAuxInfo  – Example: Esterification with 50% yield in a flask  </a:t>
            </a:r>
          </a:p>
          <a:p>
            <a:pPr lvl="1"/>
            <a:r>
              <a:rPr lang="en-US" dirty="0"/>
              <a:t>Component data</a:t>
            </a:r>
          </a:p>
          <a:p>
            <a:pPr lvl="1"/>
            <a:endParaRPr lang="en-US" dirty="0"/>
          </a:p>
          <a:p>
            <a:pPr lvl="1"/>
            <a:endParaRPr lang="en-US" dirty="0"/>
          </a:p>
          <a:p>
            <a:pPr lvl="1"/>
            <a:endParaRPr lang="en-US" dirty="0"/>
          </a:p>
          <a:p>
            <a:pPr lvl="1"/>
            <a:endParaRPr lang="en-US" dirty="0"/>
          </a:p>
          <a:p>
            <a:pPr lvl="1"/>
            <a:endParaRPr lang="en-US" dirty="0"/>
          </a:p>
          <a:p>
            <a:pPr lvl="1"/>
            <a:r>
              <a:rPr lang="en-US" dirty="0"/>
              <a:t>Reaction data</a:t>
            </a:r>
          </a:p>
        </p:txBody>
      </p:sp>
      <p:graphicFrame>
        <p:nvGraphicFramePr>
          <p:cNvPr id="5" name="Tabelle 4">
            <a:extLst>
              <a:ext uri="{FF2B5EF4-FFF2-40B4-BE49-F238E27FC236}">
                <a16:creationId xmlns:a16="http://schemas.microsoft.com/office/drawing/2014/main" id="{865AD9B4-E104-4ED2-84D5-7BEC69513443}"/>
              </a:ext>
            </a:extLst>
          </p:cNvPr>
          <p:cNvGraphicFramePr>
            <a:graphicFrameLocks noGrp="1"/>
          </p:cNvGraphicFramePr>
          <p:nvPr>
            <p:extLst>
              <p:ext uri="{D42A27DB-BD31-4B8C-83A1-F6EECF244321}">
                <p14:modId xmlns:p14="http://schemas.microsoft.com/office/powerpoint/2010/main" val="2449950299"/>
              </p:ext>
            </p:extLst>
          </p:nvPr>
        </p:nvGraphicFramePr>
        <p:xfrm>
          <a:off x="4689512" y="4170767"/>
          <a:ext cx="4612080" cy="2006196"/>
        </p:xfrm>
        <a:graphic>
          <a:graphicData uri="http://schemas.openxmlformats.org/drawingml/2006/table">
            <a:tbl>
              <a:tblPr>
                <a:tableStyleId>{5C22544A-7EE6-4342-B048-85BDC9FD1C3A}</a:tableStyleId>
              </a:tblPr>
              <a:tblGrid>
                <a:gridCol w="678903">
                  <a:extLst>
                    <a:ext uri="{9D8B030D-6E8A-4147-A177-3AD203B41FA5}">
                      <a16:colId xmlns:a16="http://schemas.microsoft.com/office/drawing/2014/main" val="653243634"/>
                    </a:ext>
                  </a:extLst>
                </a:gridCol>
                <a:gridCol w="548223">
                  <a:extLst>
                    <a:ext uri="{9D8B030D-6E8A-4147-A177-3AD203B41FA5}">
                      <a16:colId xmlns:a16="http://schemas.microsoft.com/office/drawing/2014/main" val="1551336789"/>
                    </a:ext>
                  </a:extLst>
                </a:gridCol>
                <a:gridCol w="573721">
                  <a:extLst>
                    <a:ext uri="{9D8B030D-6E8A-4147-A177-3AD203B41FA5}">
                      <a16:colId xmlns:a16="http://schemas.microsoft.com/office/drawing/2014/main" val="1772169461"/>
                    </a:ext>
                  </a:extLst>
                </a:gridCol>
                <a:gridCol w="554597">
                  <a:extLst>
                    <a:ext uri="{9D8B030D-6E8A-4147-A177-3AD203B41FA5}">
                      <a16:colId xmlns:a16="http://schemas.microsoft.com/office/drawing/2014/main" val="4134482504"/>
                    </a:ext>
                  </a:extLst>
                </a:gridCol>
                <a:gridCol w="573721">
                  <a:extLst>
                    <a:ext uri="{9D8B030D-6E8A-4147-A177-3AD203B41FA5}">
                      <a16:colId xmlns:a16="http://schemas.microsoft.com/office/drawing/2014/main" val="3307765124"/>
                    </a:ext>
                  </a:extLst>
                </a:gridCol>
                <a:gridCol w="554597">
                  <a:extLst>
                    <a:ext uri="{9D8B030D-6E8A-4147-A177-3AD203B41FA5}">
                      <a16:colId xmlns:a16="http://schemas.microsoft.com/office/drawing/2014/main" val="2816834618"/>
                    </a:ext>
                  </a:extLst>
                </a:gridCol>
                <a:gridCol w="573721">
                  <a:extLst>
                    <a:ext uri="{9D8B030D-6E8A-4147-A177-3AD203B41FA5}">
                      <a16:colId xmlns:a16="http://schemas.microsoft.com/office/drawing/2014/main" val="388726029"/>
                    </a:ext>
                  </a:extLst>
                </a:gridCol>
                <a:gridCol w="554597">
                  <a:extLst>
                    <a:ext uri="{9D8B030D-6E8A-4147-A177-3AD203B41FA5}">
                      <a16:colId xmlns:a16="http://schemas.microsoft.com/office/drawing/2014/main" val="3959145909"/>
                    </a:ext>
                  </a:extLst>
                </a:gridCol>
              </a:tblGrid>
              <a:tr h="200025">
                <a:tc>
                  <a:txBody>
                    <a:bodyPr/>
                    <a:lstStyle/>
                    <a:p>
                      <a:pPr algn="ctr"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2F75B5"/>
                        </a:solidFill>
                        <a:effectLst/>
                        <a:latin typeface="Calibri" panose="020F0502020204030204" pitchFamily="34" charset="0"/>
                      </a:endParaRPr>
                    </a:p>
                  </a:txBody>
                  <a:tcPr marL="9525" marR="9525" marT="9525" marB="0" anchor="ctr"/>
                </a:tc>
                <a:tc gridSpan="2">
                  <a:txBody>
                    <a:bodyPr/>
                    <a:lstStyle/>
                    <a:p>
                      <a:pPr algn="ctr" fontAlgn="ctr"/>
                      <a:r>
                        <a:rPr lang="en-US" sz="1100" b="1" u="none" strike="noStrike" noProof="0" dirty="0">
                          <a:effectLst/>
                        </a:rPr>
                        <a:t>Temperature</a:t>
                      </a:r>
                      <a:endParaRPr lang="en-US" sz="1100" b="1" i="0" u="none" strike="noStrike" noProof="0"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pH</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Stirring</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93085664"/>
                  </a:ext>
                </a:extLst>
              </a:tr>
              <a:tr h="200025">
                <a:tc>
                  <a:txBody>
                    <a:bodyPr/>
                    <a:lstStyle/>
                    <a:p>
                      <a:pPr algn="ctr" fontAlgn="ctr"/>
                      <a:r>
                        <a:rPr lang="de-DE" sz="1100" u="none" strike="noStrike" dirty="0">
                          <a:solidFill>
                            <a:schemeClr val="tx1"/>
                          </a:solidFill>
                          <a:effectLst/>
                        </a:rPr>
                        <a:t>Summary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1800.0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100.0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7.0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1000.0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1500.0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03256"/>
                  </a:ext>
                </a:extLst>
              </a:tr>
              <a:tr h="263121">
                <a:tc>
                  <a:txBody>
                    <a:bodyPr/>
                    <a:lstStyle/>
                    <a:p>
                      <a:pPr algn="ctr" fontAlgn="ctr"/>
                      <a:r>
                        <a:rPr lang="de-DE" sz="1100" u="none" strike="noStrike" dirty="0">
                          <a:effectLst/>
                        </a:rPr>
                        <a:t>Timepoint</a:t>
                      </a:r>
                      <a:endParaRPr lang="de-DE" sz="1100" b="0" i="0" u="none" strike="noStrike" dirty="0">
                        <a:solidFill>
                          <a:srgbClr val="2F75B5"/>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2F75B5"/>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°C</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 </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rpm</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54276289"/>
                  </a:ext>
                </a:extLst>
              </a:tr>
              <a:tr h="190500">
                <a:tc>
                  <a:txBody>
                    <a:bodyPr/>
                    <a:lstStyle/>
                    <a:p>
                      <a:pPr algn="ctr" fontAlgn="ctr"/>
                      <a:r>
                        <a:rPr lang="de-DE" sz="1100" u="none" strike="noStrike" dirty="0">
                          <a:effectLst/>
                        </a:rPr>
                        <a:t>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20.0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7.0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537566112"/>
                  </a:ext>
                </a:extLst>
              </a:tr>
              <a:tr h="190500">
                <a:tc>
                  <a:txBody>
                    <a:bodyPr/>
                    <a:lstStyle/>
                    <a:p>
                      <a:pPr algn="ctr" fontAlgn="ctr"/>
                      <a:r>
                        <a:rPr lang="de-DE" sz="1100" u="none" strike="noStrike" dirty="0">
                          <a:effectLst/>
                        </a:rPr>
                        <a:t>300.0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40.0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6.5</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493562317"/>
                  </a:ext>
                </a:extLst>
              </a:tr>
              <a:tr h="190500">
                <a:tc>
                  <a:txBody>
                    <a:bodyPr/>
                    <a:lstStyle/>
                    <a:p>
                      <a:pPr algn="ctr" fontAlgn="ctr"/>
                      <a:r>
                        <a:rPr lang="de-DE" sz="1100" u="none" strike="noStrike" dirty="0">
                          <a:effectLst/>
                        </a:rPr>
                        <a:t>600.0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60.0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6.0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008244694"/>
                  </a:ext>
                </a:extLst>
              </a:tr>
              <a:tr h="190500">
                <a:tc>
                  <a:txBody>
                    <a:bodyPr/>
                    <a:lstStyle/>
                    <a:p>
                      <a:pPr algn="ctr" fontAlgn="ctr"/>
                      <a:r>
                        <a:rPr lang="de-DE" sz="1100" u="none" strike="noStrike" dirty="0">
                          <a:effectLst/>
                        </a:rPr>
                        <a:t>900.0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90.0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5.5</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121418133"/>
                  </a:ext>
                </a:extLst>
              </a:tr>
              <a:tr h="190500">
                <a:tc>
                  <a:txBody>
                    <a:bodyPr/>
                    <a:lstStyle/>
                    <a:p>
                      <a:pPr algn="ctr" fontAlgn="ctr"/>
                      <a:r>
                        <a:rPr lang="de-DE" sz="1100" u="none" strike="noStrike" dirty="0">
                          <a:effectLst/>
                        </a:rPr>
                        <a:t>1200.0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341557075"/>
                  </a:ext>
                </a:extLst>
              </a:tr>
              <a:tr h="190500">
                <a:tc>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17515509"/>
                  </a:ext>
                </a:extLst>
              </a:tr>
              <a:tr h="200025">
                <a:tc>
                  <a:txBody>
                    <a:bodyPr/>
                    <a:lstStyle/>
                    <a:p>
                      <a:pPr algn="ctr" fontAlgn="ctr"/>
                      <a:r>
                        <a:rPr lang="de-DE" sz="1100" u="none" strike="noStrike" dirty="0">
                          <a:effectLst/>
                        </a:rPr>
                        <a:t>1800.0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969261172"/>
                  </a:ext>
                </a:extLst>
              </a:tr>
            </a:tbl>
          </a:graphicData>
        </a:graphic>
      </p:graphicFrame>
      <p:graphicFrame>
        <p:nvGraphicFramePr>
          <p:cNvPr id="4" name="Tabelle 3">
            <a:extLst>
              <a:ext uri="{FF2B5EF4-FFF2-40B4-BE49-F238E27FC236}">
                <a16:creationId xmlns:a16="http://schemas.microsoft.com/office/drawing/2014/main" id="{F0FB4B1C-9E82-4823-B51E-1403143355A9}"/>
              </a:ext>
            </a:extLst>
          </p:cNvPr>
          <p:cNvGraphicFramePr>
            <a:graphicFrameLocks noGrp="1"/>
          </p:cNvGraphicFramePr>
          <p:nvPr>
            <p:extLst>
              <p:ext uri="{D42A27DB-BD31-4B8C-83A1-F6EECF244321}">
                <p14:modId xmlns:p14="http://schemas.microsoft.com/office/powerpoint/2010/main" val="3565231326"/>
              </p:ext>
            </p:extLst>
          </p:nvPr>
        </p:nvGraphicFramePr>
        <p:xfrm>
          <a:off x="4689235" y="1887774"/>
          <a:ext cx="4127500" cy="1914525"/>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711706878"/>
                    </a:ext>
                  </a:extLst>
                </a:gridCol>
                <a:gridCol w="520700">
                  <a:extLst>
                    <a:ext uri="{9D8B030D-6E8A-4147-A177-3AD203B41FA5}">
                      <a16:colId xmlns:a16="http://schemas.microsoft.com/office/drawing/2014/main" val="3855062261"/>
                    </a:ext>
                  </a:extLst>
                </a:gridCol>
                <a:gridCol w="762000">
                  <a:extLst>
                    <a:ext uri="{9D8B030D-6E8A-4147-A177-3AD203B41FA5}">
                      <a16:colId xmlns:a16="http://schemas.microsoft.com/office/drawing/2014/main" val="1669260614"/>
                    </a:ext>
                  </a:extLst>
                </a:gridCol>
                <a:gridCol w="355600">
                  <a:extLst>
                    <a:ext uri="{9D8B030D-6E8A-4147-A177-3AD203B41FA5}">
                      <a16:colId xmlns:a16="http://schemas.microsoft.com/office/drawing/2014/main" val="2769765376"/>
                    </a:ext>
                  </a:extLst>
                </a:gridCol>
                <a:gridCol w="355600">
                  <a:extLst>
                    <a:ext uri="{9D8B030D-6E8A-4147-A177-3AD203B41FA5}">
                      <a16:colId xmlns:a16="http://schemas.microsoft.com/office/drawing/2014/main" val="1373646462"/>
                    </a:ext>
                  </a:extLst>
                </a:gridCol>
                <a:gridCol w="355600">
                  <a:extLst>
                    <a:ext uri="{9D8B030D-6E8A-4147-A177-3AD203B41FA5}">
                      <a16:colId xmlns:a16="http://schemas.microsoft.com/office/drawing/2014/main" val="3917625596"/>
                    </a:ext>
                  </a:extLst>
                </a:gridCol>
                <a:gridCol w="355600">
                  <a:extLst>
                    <a:ext uri="{9D8B030D-6E8A-4147-A177-3AD203B41FA5}">
                      <a16:colId xmlns:a16="http://schemas.microsoft.com/office/drawing/2014/main" val="2489409015"/>
                    </a:ext>
                  </a:extLst>
                </a:gridCol>
                <a:gridCol w="609600">
                  <a:extLst>
                    <a:ext uri="{9D8B030D-6E8A-4147-A177-3AD203B41FA5}">
                      <a16:colId xmlns:a16="http://schemas.microsoft.com/office/drawing/2014/main" val="2225064522"/>
                    </a:ext>
                  </a:extLst>
                </a:gridCol>
              </a:tblGrid>
              <a:tr h="190500">
                <a:tc>
                  <a:txBody>
                    <a:bodyPr/>
                    <a:lstStyle/>
                    <a:p>
                      <a:pPr algn="ctr" fontAlgn="ct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Component</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4-1</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0090482"/>
                  </a:ext>
                </a:extLst>
              </a:tr>
              <a:tr h="190500">
                <a:tc>
                  <a:txBody>
                    <a:bodyPr/>
                    <a:lstStyle/>
                    <a:p>
                      <a:pPr algn="ctr" fontAlgn="ctr"/>
                      <a:r>
                        <a:rPr lang="de-DE" sz="1100" u="none" strike="noStrike" dirty="0">
                          <a:solidFill>
                            <a:srgbClr val="373FE1"/>
                          </a:solidFill>
                          <a:effectLst/>
                        </a:rPr>
                        <a:t>Summary</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1800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9984911"/>
                  </a:ext>
                </a:extLst>
              </a:tr>
              <a:tr h="200025">
                <a:tc>
                  <a:txBody>
                    <a:bodyPr/>
                    <a:lstStyle/>
                    <a:p>
                      <a:pPr algn="ctr" fontAlgn="ctr"/>
                      <a:r>
                        <a:rPr lang="de-DE" sz="1100" u="none" strike="noStrike" dirty="0">
                          <a:solidFill>
                            <a:srgbClr val="373FE1"/>
                          </a:solidFill>
                          <a:effectLst/>
                        </a:rPr>
                        <a:t>Unit</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ml</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2834635"/>
                  </a:ext>
                </a:extLst>
              </a:tr>
              <a:tr h="190500">
                <a:tc>
                  <a:txBody>
                    <a:bodyPr/>
                    <a:lstStyle/>
                    <a:p>
                      <a:pPr algn="ctr" fontAlgn="ctr"/>
                      <a:r>
                        <a:rPr lang="de-DE" sz="1100" u="none" strike="noStrike" dirty="0">
                          <a:solidFill>
                            <a:schemeClr val="tx1"/>
                          </a:solidFill>
                          <a:effectLst/>
                        </a:rPr>
                        <a:t>Timepoint</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9104889"/>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.9</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90823"/>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.8</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0200990"/>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900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.7</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1916695"/>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1200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1708520"/>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1500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9410148"/>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1800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4472651"/>
                  </a:ext>
                </a:extLst>
              </a:tr>
            </a:tbl>
          </a:graphicData>
        </a:graphic>
      </p:graphicFrame>
    </p:spTree>
    <p:extLst>
      <p:ext uri="{BB962C8B-B14F-4D97-AF65-F5344CB8AC3E}">
        <p14:creationId xmlns:p14="http://schemas.microsoft.com/office/powerpoint/2010/main" val="413717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621D9-EDC4-463F-BE74-175F80FA7BDE}"/>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F7B13AA8-BE51-44D2-B5F4-51031EBA3F40}"/>
              </a:ext>
            </a:extLst>
          </p:cNvPr>
          <p:cNvSpPr>
            <a:spLocks noGrp="1"/>
          </p:cNvSpPr>
          <p:nvPr>
            <p:ph idx="1"/>
          </p:nvPr>
        </p:nvSpPr>
        <p:spPr/>
        <p:txBody>
          <a:bodyPr>
            <a:noAutofit/>
          </a:bodyPr>
          <a:lstStyle/>
          <a:p>
            <a:r>
              <a:rPr lang="en-US" sz="1400" b="1" dirty="0">
                <a:solidFill>
                  <a:srgbClr val="2A3BDE"/>
                </a:solidFill>
                <a:latin typeface="Courier New" panose="02070309020205020404" pitchFamily="49" charset="0"/>
                <a:cs typeface="Courier New" panose="02070309020205020404" pitchFamily="49" charset="0"/>
              </a:rPr>
              <a:t>ProcAuxInfo=1.00</a:t>
            </a:r>
            <a:r>
              <a:rPr lang="en-US" sz="1400" b="1" dirty="0">
                <a:latin typeface="Courier New" panose="02070309020205020404" pitchFamily="49" charset="0"/>
                <a:cs typeface="Courier New" panose="02070309020205020404" pitchFamily="49" charset="0"/>
              </a:rPr>
              <a:t>/{"</a:t>
            </a:r>
            <a:r>
              <a:rPr lang="en-US" sz="1400" b="1" dirty="0">
                <a:solidFill>
                  <a:srgbClr val="2A3BDE"/>
                </a:solidFill>
                <a:latin typeface="Courier New" panose="02070309020205020404" pitchFamily="49" charset="0"/>
                <a:cs typeface="Courier New" panose="02070309020205020404" pitchFamily="49" charset="0"/>
              </a:rPr>
              <a:t>components</a:t>
            </a:r>
            <a:r>
              <a:rPr lang="en-US" sz="1400" dirty="0">
                <a:latin typeface="Courier New" panose="02070309020205020404" pitchFamily="49" charset="0"/>
                <a:cs typeface="Courier New" panose="02070309020205020404" pitchFamily="49" charset="0"/>
              </a:rPr>
              <a:t>": [{"2-1": {"form": "fluid","color": "colorless", "density": 0.783, "purity": 99.9}},{"2-2": {"form": "fluid","color": "colorless", "density": 1.06, "purity": 99.5}},{"3-1": {"form": "fluid","color": "colorless", "density": 0.783, "purity": 99.9}},{"3-2": {"form": "fluid","color": "colorless", "density": 0.894}},{"4-1": {"form": "fluid","color": "colorless", "density": 1.84, "purity": 99.9}}],"reaction": [{"properties": {"yield": 50,"vessel": "flask"}}], "</a:t>
            </a:r>
            <a:r>
              <a:rPr lang="en-US" sz="1400" b="1" dirty="0">
                <a:solidFill>
                  <a:srgbClr val="2A3BDE"/>
                </a:solidFill>
                <a:latin typeface="Courier New" panose="02070309020205020404" pitchFamily="49" charset="0"/>
                <a:cs typeface="Courier New" panose="02070309020205020404" pitchFamily="49" charset="0"/>
              </a:rPr>
              <a:t>compsummary</a:t>
            </a:r>
            <a:r>
              <a:rPr lang="en-US" sz="1400" dirty="0">
                <a:latin typeface="Courier New" panose="02070309020205020404" pitchFamily="49" charset="0"/>
                <a:cs typeface="Courier New" panose="02070309020205020404" pitchFamily="49" charset="0"/>
              </a:rPr>
              <a:t>": [ {"time": 1800,"components": [{"2-1": {"l": 0.5}},{"2-2": {"mol": 1}},{"3-1": {"mol": 0.6}},{"3-2": {"mol": 0.6}},{"4-1": {"ml": 60}}]}], "</a:t>
            </a:r>
            <a:r>
              <a:rPr lang="en-US" sz="1400" b="1" dirty="0">
                <a:solidFill>
                  <a:srgbClr val="1B22B1"/>
                </a:solidFill>
                <a:latin typeface="Courier New" panose="02070309020205020404" pitchFamily="49" charset="0"/>
                <a:cs typeface="Courier New" panose="02070309020205020404" pitchFamily="49" charset="0"/>
              </a:rPr>
              <a:t>reaccompany</a:t>
            </a:r>
            <a:r>
              <a:rPr lang="en-US" sz="1400" dirty="0">
                <a:latin typeface="Courier New" panose="02070309020205020404" pitchFamily="49" charset="0"/>
                <a:cs typeface="Courier New" panose="02070309020205020404" pitchFamily="49" charset="0"/>
              </a:rPr>
              <a:t>": [{"time": 1800,"temperature": [20,100],"ph": [7,5],"stirring": [1000,1500]}],"</a:t>
            </a:r>
            <a:r>
              <a:rPr lang="en-US" sz="1400" b="1" dirty="0">
                <a:solidFill>
                  <a:srgbClr val="1B22B1"/>
                </a:solidFill>
                <a:latin typeface="Courier New" panose="02070309020205020404" pitchFamily="49" charset="0"/>
                <a:cs typeface="Courier New" panose="02070309020205020404" pitchFamily="49" charset="0"/>
              </a:rPr>
              <a:t>timeprop</a:t>
            </a:r>
            <a:r>
              <a:rPr lang="en-US" sz="1400" dirty="0">
                <a:latin typeface="Courier New" panose="02070309020205020404" pitchFamily="49" charset="0"/>
                <a:cs typeface="Courier New" panose="02070309020205020404" pitchFamily="49" charset="0"/>
              </a:rPr>
              <a:t>": [{"timepoint": 0,"components": [{"2-1": {"l": 0.5},"2-2": {"mol": 1},"3-1": {"mol": 0},"3-2": {"mol": 0},"4-1": {"ml": 0}}],"reaction": [{"temperature": 20,"ph": 7,"stirring": 1000}]},{"timepoint": 300,"components": [{"2-1": {"l": 0.5},"2-2": {"mol": 0.9},"3-1": {"mol": 0.1},"3-2": {"mol": 0.1},"4-1": {"ml": 10}}],"reaction": [{"temperature": 40,"ph": 6.5,"stirring": 1000}]},{"timepoint": 600,"components": [{"2-1": {"l": 0.5},"2-2": {"mol": 0.8},"3-1": {"mol": 0.2},"3-2": {"mol": 0.2},"4-1": {"ml": 20}}],"reaction": [{"temperature": 60,"ph": 6,"stirring": 1000}]},{"timepoint": 900,"components": [{"2-1": {"l": 0.5},"2-2": {"mol": 0.7},"3-1": {"mol": 0.3},"3-2": {"mol": 0.3},"4-1": {"ml": 30}}],"reaction": [{"temperature": 90,"ph": 5.5,"stirring": 1000}]},{"timepoint": 1200,"components": [{"2-1": {"l": 0.5},"2-2": {"mol": 0.6},"3-1": {"mol": 0.4},"3-2": {"mol": 0.4},"4-1": {"ml": 40}}],"reaction": [{"temperature": 100,"ph": 5,"stirring": 1000}]},{"timepoint": 1500,"components": [{"2-1": {"l": 0.5},"2-2": {"mol": 0.5},"3-1": {"mol": 0.5},"3-2": {"mol": 0.5},"4-1": {"ml": 40}}],"reaction": [{"temperature": 100,"ph": 5,"stirring": 1500}]},{"timepoint": 1800,"components": [{"2-1": {"l": 0.5},"2-2": {"mol": 0.4},"3-1": {"mol": 0.6},"3-2": {"mol": 0.6},"4-1": {"ml": 0.6}}],"reaction": [{"temperature": 100,"ph": 5,"stirring": 1500}]}]}</a:t>
            </a:r>
          </a:p>
        </p:txBody>
      </p:sp>
    </p:spTree>
    <p:extLst>
      <p:ext uri="{BB962C8B-B14F-4D97-AF65-F5344CB8AC3E}">
        <p14:creationId xmlns:p14="http://schemas.microsoft.com/office/powerpoint/2010/main" val="2827332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20F1F6-8AE2-44F4-BD0B-DF56EBB268EC}"/>
              </a:ext>
            </a:extLst>
          </p:cNvPr>
          <p:cNvSpPr>
            <a:spLocks noGrp="1"/>
          </p:cNvSpPr>
          <p:nvPr>
            <p:ph type="title"/>
          </p:nvPr>
        </p:nvSpPr>
        <p:spPr/>
        <p:txBody>
          <a:bodyPr/>
          <a:lstStyle/>
          <a:p>
            <a:r>
              <a:rPr lang="en-US" dirty="0"/>
              <a:t>RInChI – What’ next</a:t>
            </a:r>
          </a:p>
        </p:txBody>
      </p:sp>
      <p:sp>
        <p:nvSpPr>
          <p:cNvPr id="3" name="Inhaltsplatzhalter 2">
            <a:extLst>
              <a:ext uri="{FF2B5EF4-FFF2-40B4-BE49-F238E27FC236}">
                <a16:creationId xmlns:a16="http://schemas.microsoft.com/office/drawing/2014/main" id="{77F673D8-2990-4695-8489-B9754E47B466}"/>
              </a:ext>
            </a:extLst>
          </p:cNvPr>
          <p:cNvSpPr>
            <a:spLocks noGrp="1"/>
          </p:cNvSpPr>
          <p:nvPr>
            <p:ph idx="1"/>
          </p:nvPr>
        </p:nvSpPr>
        <p:spPr/>
        <p:txBody>
          <a:bodyPr/>
          <a:lstStyle/>
          <a:p>
            <a:r>
              <a:rPr lang="en-US" dirty="0"/>
              <a:t>Towards </a:t>
            </a:r>
            <a:r>
              <a:rPr lang="en-US" dirty="0">
                <a:solidFill>
                  <a:srgbClr val="2A3BDE"/>
                </a:solidFill>
              </a:rPr>
              <a:t>Open Source</a:t>
            </a:r>
          </a:p>
          <a:p>
            <a:pPr lvl="1"/>
            <a:r>
              <a:rPr lang="en-US" dirty="0"/>
              <a:t>Evaluate </a:t>
            </a:r>
            <a:r>
              <a:rPr lang="en-US" dirty="0">
                <a:solidFill>
                  <a:srgbClr val="1B22B1"/>
                </a:solidFill>
              </a:rPr>
              <a:t>GitHub</a:t>
            </a:r>
            <a:r>
              <a:rPr lang="en-US" dirty="0"/>
              <a:t> for the RInChI Open Source development</a:t>
            </a:r>
          </a:p>
          <a:p>
            <a:pPr lvl="2"/>
            <a:r>
              <a:rPr lang="en-US" dirty="0"/>
              <a:t>Develop release governance</a:t>
            </a:r>
          </a:p>
          <a:p>
            <a:pPr lvl="2"/>
            <a:r>
              <a:rPr lang="en-US" dirty="0"/>
              <a:t>Include automated testing </a:t>
            </a:r>
          </a:p>
          <a:p>
            <a:pPr lvl="1"/>
            <a:r>
              <a:rPr lang="en-US" dirty="0"/>
              <a:t>Next release is supposed to be developed “classically” but based on a publicly available GitHub repository</a:t>
            </a:r>
          </a:p>
          <a:p>
            <a:pPr lvl="1"/>
            <a:r>
              <a:rPr lang="en-US" dirty="0"/>
              <a:t>Further development of RInChI on GitHub has to be </a:t>
            </a:r>
            <a:r>
              <a:rPr lang="en-US" dirty="0">
                <a:solidFill>
                  <a:srgbClr val="1B22B1"/>
                </a:solidFill>
              </a:rPr>
              <a:t>governed by the RInChI group</a:t>
            </a:r>
          </a:p>
          <a:p>
            <a:endParaRPr lang="en-US" dirty="0"/>
          </a:p>
        </p:txBody>
      </p:sp>
    </p:spTree>
    <p:extLst>
      <p:ext uri="{BB962C8B-B14F-4D97-AF65-F5344CB8AC3E}">
        <p14:creationId xmlns:p14="http://schemas.microsoft.com/office/powerpoint/2010/main" val="1432235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Thanks </a:t>
            </a:r>
          </a:p>
        </p:txBody>
      </p:sp>
      <p:sp>
        <p:nvSpPr>
          <p:cNvPr id="3" name="Inhaltsplatzhalter 2"/>
          <p:cNvSpPr>
            <a:spLocks noGrp="1"/>
          </p:cNvSpPr>
          <p:nvPr>
            <p:ph idx="1"/>
          </p:nvPr>
        </p:nvSpPr>
        <p:spPr>
          <a:xfrm>
            <a:off x="838200" y="1309326"/>
            <a:ext cx="10515600" cy="5245646"/>
          </a:xfrm>
        </p:spPr>
        <p:txBody>
          <a:bodyPr>
            <a:normAutofit/>
          </a:bodyPr>
          <a:lstStyle/>
          <a:p>
            <a:r>
              <a:rPr lang="en-US" dirty="0"/>
              <a:t>All organizers of the NIH for this meeting</a:t>
            </a:r>
          </a:p>
          <a:p>
            <a:r>
              <a:rPr lang="en-US" dirty="0"/>
              <a:t>InChI Trust, Cambridge</a:t>
            </a:r>
          </a:p>
          <a:p>
            <a:pPr lvl="1"/>
            <a:r>
              <a:rPr lang="en-US" dirty="0"/>
              <a:t>IUPAC Division VIII and IUPAC’s Committee on Publications and Cheminformatics Data Standards (CPCDS)</a:t>
            </a:r>
          </a:p>
          <a:p>
            <a:r>
              <a:rPr lang="en-US" dirty="0"/>
              <a:t>RInChI working group</a:t>
            </a:r>
          </a:p>
          <a:p>
            <a:pPr lvl="1"/>
            <a:r>
              <a:rPr lang="en-US" dirty="0"/>
              <a:t>Gerd Blanke (StructurePendium Technologies GmbH, Essen, Germany)</a:t>
            </a:r>
          </a:p>
          <a:p>
            <a:pPr lvl="1"/>
            <a:r>
              <a:rPr lang="en-US" dirty="0"/>
              <a:t>Günter </a:t>
            </a:r>
            <a:r>
              <a:rPr lang="en-US" dirty="0" err="1"/>
              <a:t>Grethe</a:t>
            </a:r>
            <a:r>
              <a:rPr lang="en-US" dirty="0"/>
              <a:t>, </a:t>
            </a:r>
          </a:p>
          <a:p>
            <a:pPr lvl="1"/>
            <a:r>
              <a:rPr lang="en-US" dirty="0"/>
              <a:t>Hans Kraut (InfoChem GmbH, Munich, Germany)</a:t>
            </a:r>
          </a:p>
          <a:p>
            <a:pPr lvl="1"/>
            <a:r>
              <a:rPr lang="en-US" dirty="0" err="1"/>
              <a:t>István</a:t>
            </a:r>
            <a:r>
              <a:rPr lang="en-US" dirty="0"/>
              <a:t> </a:t>
            </a:r>
            <a:r>
              <a:rPr lang="en-US" dirty="0" err="1"/>
              <a:t>Öri</a:t>
            </a:r>
            <a:r>
              <a:rPr lang="en-US" dirty="0"/>
              <a:t> (</a:t>
            </a:r>
            <a:r>
              <a:rPr lang="en-US" dirty="0" err="1"/>
              <a:t>ChemAxon</a:t>
            </a:r>
            <a:r>
              <a:rPr lang="en-US" dirty="0"/>
              <a:t> Ltd, Budapest, Hungary)</a:t>
            </a:r>
          </a:p>
          <a:p>
            <a:pPr lvl="1"/>
            <a:r>
              <a:rPr lang="en-US" dirty="0"/>
              <a:t>Jan Holst Jensen (</a:t>
            </a:r>
            <a:r>
              <a:rPr lang="en-US" dirty="0" err="1"/>
              <a:t>BioChemFusion</a:t>
            </a:r>
            <a:r>
              <a:rPr lang="en-US" dirty="0"/>
              <a:t> </a:t>
            </a:r>
            <a:r>
              <a:rPr lang="en-US" dirty="0" err="1"/>
              <a:t>AsP</a:t>
            </a:r>
            <a:r>
              <a:rPr lang="en-US" dirty="0"/>
              <a:t>, Denmark)</a:t>
            </a:r>
          </a:p>
          <a:p>
            <a:pPr lvl="1"/>
            <a:r>
              <a:rPr lang="en-US" dirty="0"/>
              <a:t>Jonathan Goodman (University of Cambridge, UK)</a:t>
            </a:r>
          </a:p>
        </p:txBody>
      </p:sp>
      <p:sp>
        <p:nvSpPr>
          <p:cNvPr id="4"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2965610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75E627-7F24-4FBA-A7A1-7751AD6DB474}"/>
              </a:ext>
            </a:extLst>
          </p:cNvPr>
          <p:cNvSpPr>
            <a:spLocks noGrp="1"/>
          </p:cNvSpPr>
          <p:nvPr>
            <p:ph type="title"/>
          </p:nvPr>
        </p:nvSpPr>
        <p:spPr/>
        <p:txBody>
          <a:bodyPr/>
          <a:lstStyle/>
          <a:p>
            <a:r>
              <a:rPr lang="en-US" dirty="0"/>
              <a:t>Appendix</a:t>
            </a:r>
          </a:p>
        </p:txBody>
      </p:sp>
      <p:sp>
        <p:nvSpPr>
          <p:cNvPr id="3" name="Inhaltsplatzhalter 2">
            <a:extLst>
              <a:ext uri="{FF2B5EF4-FFF2-40B4-BE49-F238E27FC236}">
                <a16:creationId xmlns:a16="http://schemas.microsoft.com/office/drawing/2014/main" id="{98CE2745-5B93-4080-9390-CAF1EAD03CBA}"/>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856285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3E3D99-DABC-448B-920A-C378C9C32926}"/>
              </a:ext>
            </a:extLst>
          </p:cNvPr>
          <p:cNvSpPr>
            <a:spLocks noGrp="1"/>
          </p:cNvSpPr>
          <p:nvPr>
            <p:ph type="title"/>
          </p:nvPr>
        </p:nvSpPr>
        <p:spPr/>
        <p:txBody>
          <a:bodyPr/>
          <a:lstStyle/>
          <a:p>
            <a:r>
              <a:rPr lang="en-US" dirty="0"/>
              <a:t>RInChI - Setup</a:t>
            </a:r>
          </a:p>
        </p:txBody>
      </p:sp>
      <p:sp>
        <p:nvSpPr>
          <p:cNvPr id="3" name="Inhaltsplatzhalter 2">
            <a:extLst>
              <a:ext uri="{FF2B5EF4-FFF2-40B4-BE49-F238E27FC236}">
                <a16:creationId xmlns:a16="http://schemas.microsoft.com/office/drawing/2014/main" id="{CBF23D59-DE26-46D0-ABB8-1F3876C6BA07}"/>
              </a:ext>
            </a:extLst>
          </p:cNvPr>
          <p:cNvSpPr>
            <a:spLocks noGrp="1"/>
          </p:cNvSpPr>
          <p:nvPr>
            <p:ph idx="1"/>
          </p:nvPr>
        </p:nvSpPr>
        <p:spPr/>
        <p:txBody>
          <a:bodyPr/>
          <a:lstStyle/>
          <a:p>
            <a:r>
              <a:rPr lang="en-US" sz="2400" dirty="0"/>
              <a:t>Format:</a:t>
            </a:r>
          </a:p>
          <a:p>
            <a:pPr marL="717550" lvl="2" indent="0">
              <a:buNone/>
            </a:pPr>
            <a:r>
              <a:rPr lang="en-US" b="1" dirty="0">
                <a:solidFill>
                  <a:schemeClr val="accent3">
                    <a:lumMod val="50000"/>
                  </a:schemeClr>
                </a:solidFill>
              </a:rPr>
              <a:t>RInChI=1.00.1S/</a:t>
            </a:r>
            <a:r>
              <a:rPr lang="en-US" b="1" i="1" dirty="0"/>
              <a:t>layer2</a:t>
            </a:r>
            <a:r>
              <a:rPr lang="en-US" b="1" i="1" dirty="0">
                <a:solidFill>
                  <a:srgbClr val="0000FF"/>
                </a:solidFill>
              </a:rPr>
              <a:t>&lt;&gt;</a:t>
            </a:r>
            <a:r>
              <a:rPr lang="en-US" b="1" i="1" dirty="0"/>
              <a:t>layer3</a:t>
            </a:r>
            <a:r>
              <a:rPr lang="en-US" b="1" i="1" dirty="0">
                <a:solidFill>
                  <a:srgbClr val="0000FF"/>
                </a:solidFill>
              </a:rPr>
              <a:t>&lt;&gt;</a:t>
            </a:r>
            <a:r>
              <a:rPr lang="en-US" b="1" i="1" dirty="0"/>
              <a:t>layer4</a:t>
            </a:r>
            <a:r>
              <a:rPr lang="en-US" b="1" i="1" dirty="0">
                <a:solidFill>
                  <a:schemeClr val="accent4">
                    <a:lumMod val="50000"/>
                  </a:schemeClr>
                </a:solidFill>
              </a:rPr>
              <a:t>/d(+,-,=)</a:t>
            </a:r>
            <a:r>
              <a:rPr lang="en-US" b="1" i="1" dirty="0">
                <a:solidFill>
                  <a:schemeClr val="accent6">
                    <a:lumMod val="50000"/>
                  </a:schemeClr>
                </a:solidFill>
              </a:rPr>
              <a:t>/u#2-#3-#4</a:t>
            </a:r>
            <a:endParaRPr lang="en-US" dirty="0">
              <a:solidFill>
                <a:schemeClr val="accent6">
                  <a:lumMod val="50000"/>
                </a:schemeClr>
              </a:solidFill>
            </a:endParaRPr>
          </a:p>
          <a:p>
            <a:r>
              <a:rPr lang="en-US" sz="2400" dirty="0"/>
              <a:t>with</a:t>
            </a:r>
          </a:p>
          <a:p>
            <a:pPr lvl="1"/>
            <a:r>
              <a:rPr lang="en-US" sz="1900" dirty="0"/>
              <a:t>Layer 1 identifying the RInChI version 1.00 using Standard InChI version1</a:t>
            </a:r>
          </a:p>
          <a:p>
            <a:pPr lvl="1"/>
            <a:r>
              <a:rPr lang="en-US" sz="1900" dirty="0"/>
              <a:t>Layer 2 / 3: InChIs of reactants and products</a:t>
            </a:r>
          </a:p>
          <a:p>
            <a:pPr lvl="1"/>
            <a:r>
              <a:rPr lang="en-US" sz="1900" dirty="0"/>
              <a:t>Layer 4: InChIs of all agents (catalysts, solvents, etc.)</a:t>
            </a:r>
          </a:p>
          <a:p>
            <a:pPr lvl="1"/>
            <a:r>
              <a:rPr lang="en-US" sz="1900" dirty="0"/>
              <a:t>Layer 5: Directional identifier with d+ = forward, d- = backward and d= = equilibrium reaction</a:t>
            </a:r>
          </a:p>
          <a:p>
            <a:pPr lvl="1"/>
            <a:r>
              <a:rPr lang="en-US" sz="1900" dirty="0"/>
              <a:t>Layer 6: No-structure flag layer identified by /u with #2 as number of no-structures in layer 2, #3 number of no-structures in layer 3 and #4 number of no-structures in layer 4</a:t>
            </a:r>
          </a:p>
          <a:p>
            <a:r>
              <a:rPr lang="en-US" sz="2400" dirty="0"/>
              <a:t>Additional rules for building the RInChI (string)</a:t>
            </a:r>
          </a:p>
          <a:p>
            <a:pPr lvl="1"/>
            <a:r>
              <a:rPr lang="en-US" sz="1900" dirty="0"/>
              <a:t>Use ”</a:t>
            </a:r>
            <a:r>
              <a:rPr lang="en-US" sz="1900" dirty="0">
                <a:solidFill>
                  <a:srgbClr val="FF0000"/>
                </a:solidFill>
              </a:rPr>
              <a:t>!</a:t>
            </a:r>
            <a:r>
              <a:rPr lang="en-US" sz="1900" dirty="0"/>
              <a:t>” as divider between molecules</a:t>
            </a:r>
          </a:p>
          <a:p>
            <a:pPr lvl="1"/>
            <a:r>
              <a:rPr lang="en-US" sz="1900" dirty="0"/>
              <a:t>Order InChIs within each layer alphabetically</a:t>
            </a:r>
            <a:endParaRPr lang="en-US" dirty="0"/>
          </a:p>
        </p:txBody>
      </p:sp>
    </p:spTree>
    <p:extLst>
      <p:ext uri="{BB962C8B-B14F-4D97-AF65-F5344CB8AC3E}">
        <p14:creationId xmlns:p14="http://schemas.microsoft.com/office/powerpoint/2010/main" val="3441382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364A1-DD3F-461E-9903-48D5A9F17FD4}"/>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B757C61B-C940-4143-8F5C-07505E773ABF}"/>
              </a:ext>
            </a:extLst>
          </p:cNvPr>
          <p:cNvSpPr>
            <a:spLocks noGrp="1"/>
          </p:cNvSpPr>
          <p:nvPr>
            <p:ph idx="1"/>
          </p:nvPr>
        </p:nvSpPr>
        <p:spPr>
          <a:xfrm>
            <a:off x="838200" y="1292180"/>
            <a:ext cx="10515600" cy="5284057"/>
          </a:xfrm>
        </p:spPr>
        <p:txBody>
          <a:bodyPr>
            <a:normAutofit fontScale="77500" lnSpcReduction="20000"/>
          </a:bodyPr>
          <a:lstStyle/>
          <a:p>
            <a:endParaRPr lang="en-US" dirty="0"/>
          </a:p>
          <a:p>
            <a:endParaRPr lang="en-US" dirty="0"/>
          </a:p>
          <a:p>
            <a:pPr>
              <a:spcBef>
                <a:spcPts val="0"/>
              </a:spcBef>
            </a:pPr>
            <a:endParaRPr lang="en-US" dirty="0"/>
          </a:p>
          <a:p>
            <a:pPr>
              <a:spcBef>
                <a:spcPts val="0"/>
              </a:spcBef>
            </a:pPr>
            <a:endParaRPr lang="en-US" dirty="0"/>
          </a:p>
          <a:p>
            <a:pPr>
              <a:lnSpc>
                <a:spcPct val="120000"/>
              </a:lnSpc>
              <a:spcBef>
                <a:spcPts val="0"/>
              </a:spcBef>
            </a:pPr>
            <a:r>
              <a:rPr lang="en-US" dirty="0"/>
              <a:t>The RInChI format is a hierarchical, layered, unique description of a reaction with different levels based on the Standard InChI representation (version 1.04) of each structural component participating in a reaction.</a:t>
            </a:r>
          </a:p>
          <a:p>
            <a:pPr lvl="1">
              <a:lnSpc>
                <a:spcPct val="120000"/>
              </a:lnSpc>
              <a:spcBef>
                <a:spcPts val="600"/>
              </a:spcBef>
            </a:pPr>
            <a:r>
              <a:rPr lang="en-US" dirty="0"/>
              <a:t>RInChI </a:t>
            </a:r>
          </a:p>
          <a:p>
            <a:pPr lvl="2">
              <a:lnSpc>
                <a:spcPct val="120000"/>
              </a:lnSpc>
            </a:pPr>
            <a:r>
              <a:rPr lang="en-US" dirty="0"/>
              <a:t>The</a:t>
            </a:r>
            <a:r>
              <a:rPr lang="en-US" b="1" dirty="0"/>
              <a:t> </a:t>
            </a:r>
            <a:r>
              <a:rPr lang="en-US" dirty="0"/>
              <a:t>RInChI is calculated from the InChIs of each reactant, product and agent</a:t>
            </a:r>
          </a:p>
          <a:p>
            <a:pPr lvl="1">
              <a:lnSpc>
                <a:spcPct val="120000"/>
              </a:lnSpc>
            </a:pPr>
            <a:r>
              <a:rPr lang="en-US" dirty="0"/>
              <a:t>Long-</a:t>
            </a:r>
            <a:r>
              <a:rPr lang="en-US" dirty="0" err="1"/>
              <a:t>RInChIKey</a:t>
            </a:r>
            <a:endParaRPr lang="en-US" dirty="0"/>
          </a:p>
          <a:p>
            <a:pPr lvl="2">
              <a:lnSpc>
                <a:spcPct val="120000"/>
              </a:lnSpc>
            </a:pPr>
            <a:r>
              <a:rPr lang="en-US" dirty="0"/>
              <a:t>Calculated from </a:t>
            </a:r>
            <a:r>
              <a:rPr lang="en-US" dirty="0" err="1"/>
              <a:t>InChIKeys</a:t>
            </a:r>
            <a:r>
              <a:rPr lang="en-US" dirty="0"/>
              <a:t> of each reactant, product and agent.</a:t>
            </a:r>
          </a:p>
          <a:p>
            <a:pPr lvl="1">
              <a:lnSpc>
                <a:spcPct val="120000"/>
              </a:lnSpc>
            </a:pPr>
            <a:r>
              <a:rPr lang="en-US" dirty="0"/>
              <a:t>Short-</a:t>
            </a:r>
            <a:r>
              <a:rPr lang="en-US" dirty="0" err="1"/>
              <a:t>RInChIKey</a:t>
            </a:r>
            <a:endParaRPr lang="en-US" dirty="0"/>
          </a:p>
          <a:p>
            <a:pPr lvl="2">
              <a:lnSpc>
                <a:spcPct val="120000"/>
              </a:lnSpc>
            </a:pPr>
            <a:r>
              <a:rPr lang="en-US" dirty="0"/>
              <a:t>Fixed length hash over all reagents, products and agents</a:t>
            </a:r>
          </a:p>
          <a:p>
            <a:pPr lvl="1">
              <a:lnSpc>
                <a:spcPct val="120000"/>
              </a:lnSpc>
            </a:pPr>
            <a:r>
              <a:rPr lang="en-US" dirty="0"/>
              <a:t>Web-</a:t>
            </a:r>
            <a:r>
              <a:rPr lang="en-US" dirty="0" err="1"/>
              <a:t>RInChIKey</a:t>
            </a:r>
            <a:endParaRPr lang="en-US" dirty="0"/>
          </a:p>
          <a:p>
            <a:pPr lvl="2">
              <a:lnSpc>
                <a:spcPct val="120000"/>
              </a:lnSpc>
            </a:pPr>
            <a:r>
              <a:rPr lang="en-US" dirty="0"/>
              <a:t>Fixed length hash developed from the reaction components but ignoring the specific role within the reaction.</a:t>
            </a:r>
          </a:p>
        </p:txBody>
      </p:sp>
      <p:sp>
        <p:nvSpPr>
          <p:cNvPr id="4" name="TextBox 13">
            <a:extLst>
              <a:ext uri="{FF2B5EF4-FFF2-40B4-BE49-F238E27FC236}">
                <a16:creationId xmlns:a16="http://schemas.microsoft.com/office/drawing/2014/main" id="{BC34D44E-E061-4FF5-A6D8-E6890490C0C8}"/>
              </a:ext>
            </a:extLst>
          </p:cNvPr>
          <p:cNvSpPr txBox="1"/>
          <p:nvPr/>
        </p:nvSpPr>
        <p:spPr>
          <a:xfrm>
            <a:off x="4992646" y="1292180"/>
            <a:ext cx="2085827" cy="769441"/>
          </a:xfrm>
          <a:prstGeom prst="rect">
            <a:avLst/>
          </a:prstGeom>
          <a:noFill/>
        </p:spPr>
        <p:txBody>
          <a:bodyPr wrap="none" rtlCol="0">
            <a:spAutoFit/>
          </a:bodyPr>
          <a:lstStyle/>
          <a:p>
            <a:pPr algn="ctr"/>
            <a:r>
              <a:rPr lang="en-US" sz="2800" dirty="0">
                <a:latin typeface="Rockwell" panose="02060603020205020403" pitchFamily="18" charset="0"/>
              </a:rPr>
              <a:t>Agents</a:t>
            </a:r>
          </a:p>
          <a:p>
            <a:pPr lvl="0" algn="ctr"/>
            <a:r>
              <a:rPr lang="en-US" sz="1600" dirty="0">
                <a:solidFill>
                  <a:prstClr val="black"/>
                </a:solidFill>
                <a:latin typeface="Rockwell" panose="02060603020205020403" pitchFamily="18" charset="0"/>
              </a:rPr>
              <a:t>solvents, catalysts ...</a:t>
            </a:r>
          </a:p>
        </p:txBody>
      </p:sp>
      <p:sp>
        <p:nvSpPr>
          <p:cNvPr id="5" name="TextBox 6">
            <a:extLst>
              <a:ext uri="{FF2B5EF4-FFF2-40B4-BE49-F238E27FC236}">
                <a16:creationId xmlns:a16="http://schemas.microsoft.com/office/drawing/2014/main" id="{F700FC11-9E8D-4EDD-A444-7961451A05CC}"/>
              </a:ext>
            </a:extLst>
          </p:cNvPr>
          <p:cNvSpPr txBox="1"/>
          <p:nvPr/>
        </p:nvSpPr>
        <p:spPr>
          <a:xfrm>
            <a:off x="3037719" y="1800011"/>
            <a:ext cx="1763624" cy="523220"/>
          </a:xfrm>
          <a:prstGeom prst="rect">
            <a:avLst/>
          </a:prstGeom>
          <a:noFill/>
        </p:spPr>
        <p:txBody>
          <a:bodyPr wrap="none" rtlCol="0">
            <a:spAutoFit/>
          </a:bodyPr>
          <a:lstStyle/>
          <a:p>
            <a:r>
              <a:rPr lang="en-US" sz="2800" dirty="0">
                <a:latin typeface="Rockwell" panose="02060603020205020403" pitchFamily="18" charset="0"/>
              </a:rPr>
              <a:t>Reactants</a:t>
            </a:r>
          </a:p>
        </p:txBody>
      </p:sp>
      <p:cxnSp>
        <p:nvCxnSpPr>
          <p:cNvPr id="6" name="Straight Arrow Connector 8">
            <a:extLst>
              <a:ext uri="{FF2B5EF4-FFF2-40B4-BE49-F238E27FC236}">
                <a16:creationId xmlns:a16="http://schemas.microsoft.com/office/drawing/2014/main" id="{1BF17BD2-3513-406E-B722-AE42D7FE41BE}"/>
              </a:ext>
            </a:extLst>
          </p:cNvPr>
          <p:cNvCxnSpPr/>
          <p:nvPr/>
        </p:nvCxnSpPr>
        <p:spPr>
          <a:xfrm>
            <a:off x="4908229" y="2061621"/>
            <a:ext cx="244997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7" name="TextBox 12">
            <a:extLst>
              <a:ext uri="{FF2B5EF4-FFF2-40B4-BE49-F238E27FC236}">
                <a16:creationId xmlns:a16="http://schemas.microsoft.com/office/drawing/2014/main" id="{3893E4F1-5B14-4333-9668-79A6E88C70E3}"/>
              </a:ext>
            </a:extLst>
          </p:cNvPr>
          <p:cNvSpPr txBox="1"/>
          <p:nvPr/>
        </p:nvSpPr>
        <p:spPr>
          <a:xfrm>
            <a:off x="7743319" y="1800011"/>
            <a:ext cx="1617815" cy="523220"/>
          </a:xfrm>
          <a:prstGeom prst="rect">
            <a:avLst/>
          </a:prstGeom>
          <a:noFill/>
        </p:spPr>
        <p:txBody>
          <a:bodyPr wrap="none" rtlCol="0">
            <a:spAutoFit/>
          </a:bodyPr>
          <a:lstStyle/>
          <a:p>
            <a:r>
              <a:rPr lang="en-US" sz="2800" dirty="0">
                <a:latin typeface="Rockwell" panose="02060603020205020403" pitchFamily="18" charset="0"/>
              </a:rPr>
              <a:t>Products</a:t>
            </a:r>
          </a:p>
        </p:txBody>
      </p:sp>
    </p:spTree>
    <p:extLst>
      <p:ext uri="{BB962C8B-B14F-4D97-AF65-F5344CB8AC3E}">
        <p14:creationId xmlns:p14="http://schemas.microsoft.com/office/powerpoint/2010/main" val="929874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71DEBA-2655-44DA-8C64-3BA31EC4914B}"/>
              </a:ext>
            </a:extLst>
          </p:cNvPr>
          <p:cNvSpPr>
            <a:spLocks noGrp="1"/>
          </p:cNvSpPr>
          <p:nvPr>
            <p:ph type="title"/>
          </p:nvPr>
        </p:nvSpPr>
        <p:spPr/>
        <p:txBody>
          <a:bodyPr/>
          <a:lstStyle/>
          <a:p>
            <a:r>
              <a:rPr lang="en-US" dirty="0" err="1"/>
              <a:t>RAuxInfo</a:t>
            </a:r>
            <a:r>
              <a:rPr lang="en-US" dirty="0"/>
              <a:t> - Setup</a:t>
            </a:r>
          </a:p>
        </p:txBody>
      </p:sp>
      <p:sp>
        <p:nvSpPr>
          <p:cNvPr id="3" name="Inhaltsplatzhalter 2">
            <a:extLst>
              <a:ext uri="{FF2B5EF4-FFF2-40B4-BE49-F238E27FC236}">
                <a16:creationId xmlns:a16="http://schemas.microsoft.com/office/drawing/2014/main" id="{061C54DD-DC41-45D2-8133-CC012E594F5E}"/>
              </a:ext>
            </a:extLst>
          </p:cNvPr>
          <p:cNvSpPr>
            <a:spLocks noGrp="1"/>
          </p:cNvSpPr>
          <p:nvPr>
            <p:ph idx="1"/>
          </p:nvPr>
        </p:nvSpPr>
        <p:spPr/>
        <p:txBody>
          <a:bodyPr>
            <a:normAutofit lnSpcReduction="10000"/>
          </a:bodyPr>
          <a:lstStyle/>
          <a:p>
            <a:r>
              <a:rPr lang="de-DE" dirty="0"/>
              <a:t>Format</a:t>
            </a:r>
          </a:p>
          <a:p>
            <a:pPr marL="0" indent="0">
              <a:buNone/>
            </a:pPr>
            <a:r>
              <a:rPr lang="en-US" b="1" dirty="0"/>
              <a:t>	</a:t>
            </a:r>
            <a:r>
              <a:rPr lang="en-US" b="1" dirty="0" err="1">
                <a:solidFill>
                  <a:schemeClr val="accent3">
                    <a:lumMod val="50000"/>
                  </a:schemeClr>
                </a:solidFill>
              </a:rPr>
              <a:t>RAuxInfo</a:t>
            </a:r>
            <a:r>
              <a:rPr lang="en-US" b="1" dirty="0">
                <a:solidFill>
                  <a:schemeClr val="accent3">
                    <a:lumMod val="50000"/>
                  </a:schemeClr>
                </a:solidFill>
              </a:rPr>
              <a:t>=1.00.1/</a:t>
            </a:r>
            <a:r>
              <a:rPr lang="en-US" b="1" i="1" dirty="0"/>
              <a:t>layer2</a:t>
            </a:r>
            <a:r>
              <a:rPr lang="en-US" b="1" i="1" dirty="0">
                <a:solidFill>
                  <a:srgbClr val="373FE1"/>
                </a:solidFill>
              </a:rPr>
              <a:t>&lt;&gt;</a:t>
            </a:r>
            <a:r>
              <a:rPr lang="en-US" b="1" i="1" dirty="0"/>
              <a:t>layer3</a:t>
            </a:r>
            <a:r>
              <a:rPr lang="en-US" b="1" i="1" dirty="0">
                <a:solidFill>
                  <a:srgbClr val="373FE1"/>
                </a:solidFill>
              </a:rPr>
              <a:t>&lt;&gt;</a:t>
            </a:r>
            <a:r>
              <a:rPr lang="en-US" b="1" i="1" dirty="0"/>
              <a:t>layer4</a:t>
            </a:r>
          </a:p>
          <a:p>
            <a:r>
              <a:rPr lang="en-US" dirty="0"/>
              <a:t>With</a:t>
            </a:r>
          </a:p>
          <a:p>
            <a:pPr lvl="1"/>
            <a:r>
              <a:rPr lang="en-US" dirty="0"/>
              <a:t>Layer 1 </a:t>
            </a:r>
            <a:r>
              <a:rPr lang="de-DE" dirty="0" err="1"/>
              <a:t>identifying</a:t>
            </a:r>
            <a:r>
              <a:rPr lang="de-DE" dirty="0"/>
              <a:t> </a:t>
            </a:r>
            <a:r>
              <a:rPr lang="de-DE" dirty="0" err="1"/>
              <a:t>the</a:t>
            </a:r>
            <a:r>
              <a:rPr lang="de-DE" dirty="0"/>
              <a:t> RInChI </a:t>
            </a:r>
            <a:r>
              <a:rPr lang="de-DE" dirty="0" err="1"/>
              <a:t>version</a:t>
            </a:r>
            <a:r>
              <a:rPr lang="de-DE" dirty="0"/>
              <a:t> </a:t>
            </a:r>
            <a:r>
              <a:rPr lang="de-DE" dirty="0">
                <a:solidFill>
                  <a:schemeClr val="accent3">
                    <a:lumMod val="50000"/>
                  </a:schemeClr>
                </a:solidFill>
              </a:rPr>
              <a:t>1.0</a:t>
            </a:r>
            <a:r>
              <a:rPr lang="de-DE" dirty="0"/>
              <a:t> </a:t>
            </a:r>
            <a:r>
              <a:rPr lang="de-DE" dirty="0" err="1"/>
              <a:t>using</a:t>
            </a:r>
            <a:r>
              <a:rPr lang="de-DE" dirty="0"/>
              <a:t> Standard InChI </a:t>
            </a:r>
            <a:r>
              <a:rPr lang="de-DE" dirty="0">
                <a:solidFill>
                  <a:schemeClr val="accent3">
                    <a:lumMod val="50000"/>
                  </a:schemeClr>
                </a:solidFill>
              </a:rPr>
              <a:t>1.04</a:t>
            </a:r>
          </a:p>
          <a:p>
            <a:pPr lvl="1"/>
            <a:r>
              <a:rPr lang="en-US" dirty="0"/>
              <a:t>Layers 2 to 4 consist of the InChI-</a:t>
            </a:r>
            <a:r>
              <a:rPr lang="en-US" dirty="0" err="1"/>
              <a:t>AuxInfos</a:t>
            </a:r>
            <a:r>
              <a:rPr lang="en-US" dirty="0"/>
              <a:t> of the components that build layers 2, 3 and 4 in the final stage of the RInChI creation process using the order of RInChI. Multiple </a:t>
            </a:r>
            <a:r>
              <a:rPr lang="en-US" dirty="0" err="1"/>
              <a:t>AuxInfos</a:t>
            </a:r>
            <a:r>
              <a:rPr lang="en-US" dirty="0"/>
              <a:t> are separated by exclamation marks (“</a:t>
            </a:r>
            <a:r>
              <a:rPr lang="en-US" dirty="0">
                <a:solidFill>
                  <a:srgbClr val="FF0000"/>
                </a:solidFill>
              </a:rPr>
              <a:t>!</a:t>
            </a:r>
            <a:r>
              <a:rPr lang="en-US" dirty="0"/>
              <a:t>”)</a:t>
            </a:r>
          </a:p>
          <a:p>
            <a:pPr lvl="1"/>
            <a:r>
              <a:rPr lang="en-US" dirty="0"/>
              <a:t>Layers 2, 3 and 4 are separated from each other by “</a:t>
            </a:r>
            <a:r>
              <a:rPr lang="en-US" dirty="0">
                <a:solidFill>
                  <a:srgbClr val="373FE1"/>
                </a:solidFill>
              </a:rPr>
              <a:t>&lt;&gt;</a:t>
            </a:r>
            <a:r>
              <a:rPr lang="en-US" dirty="0"/>
              <a:t>”.</a:t>
            </a:r>
          </a:p>
          <a:p>
            <a:r>
              <a:rPr lang="en-US" dirty="0"/>
              <a:t>Usage</a:t>
            </a:r>
          </a:p>
          <a:p>
            <a:pPr lvl="1"/>
            <a:r>
              <a:rPr lang="en-US" dirty="0"/>
              <a:t>The structures of RXN and RD files can be only fully rebuilt out of </a:t>
            </a:r>
            <a:r>
              <a:rPr lang="en-US" dirty="0" err="1"/>
              <a:t>RInChIs</a:t>
            </a:r>
            <a:r>
              <a:rPr lang="en-US" dirty="0"/>
              <a:t> by using the information of the </a:t>
            </a:r>
            <a:r>
              <a:rPr lang="en-US" dirty="0" err="1"/>
              <a:t>RInChIs</a:t>
            </a:r>
            <a:r>
              <a:rPr lang="en-US" dirty="0"/>
              <a:t>’ </a:t>
            </a:r>
            <a:r>
              <a:rPr lang="en-US" dirty="0" err="1"/>
              <a:t>AuxInfos</a:t>
            </a:r>
            <a:r>
              <a:rPr lang="en-US" dirty="0"/>
              <a:t> stored in </a:t>
            </a:r>
            <a:r>
              <a:rPr lang="en-US" dirty="0" err="1"/>
              <a:t>RAuxInfo</a:t>
            </a:r>
            <a:r>
              <a:rPr lang="en-US" dirty="0"/>
              <a:t>.</a:t>
            </a:r>
          </a:p>
        </p:txBody>
      </p:sp>
    </p:spTree>
    <p:extLst>
      <p:ext uri="{BB962C8B-B14F-4D97-AF65-F5344CB8AC3E}">
        <p14:creationId xmlns:p14="http://schemas.microsoft.com/office/powerpoint/2010/main" val="42790602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F1011A-BA87-4B9D-AFF4-5A9B279F8077}"/>
              </a:ext>
            </a:extLst>
          </p:cNvPr>
          <p:cNvSpPr>
            <a:spLocks noGrp="1"/>
          </p:cNvSpPr>
          <p:nvPr>
            <p:ph type="title"/>
          </p:nvPr>
        </p:nvSpPr>
        <p:spPr/>
        <p:txBody>
          <a:bodyPr/>
          <a:lstStyle/>
          <a:p>
            <a:r>
              <a:rPr lang="de-DE" dirty="0"/>
              <a:t>Long-</a:t>
            </a:r>
            <a:r>
              <a:rPr lang="de-DE" dirty="0" err="1"/>
              <a:t>RInChIKey</a:t>
            </a:r>
            <a:r>
              <a:rPr lang="de-DE" dirty="0"/>
              <a:t> - Setup</a:t>
            </a:r>
            <a:endParaRPr lang="en-US" dirty="0"/>
          </a:p>
        </p:txBody>
      </p:sp>
      <p:sp>
        <p:nvSpPr>
          <p:cNvPr id="3" name="Inhaltsplatzhalter 2">
            <a:extLst>
              <a:ext uri="{FF2B5EF4-FFF2-40B4-BE49-F238E27FC236}">
                <a16:creationId xmlns:a16="http://schemas.microsoft.com/office/drawing/2014/main" id="{AAEC59A2-C2CF-46FD-ADCA-23884F6C3969}"/>
              </a:ext>
            </a:extLst>
          </p:cNvPr>
          <p:cNvSpPr>
            <a:spLocks noGrp="1"/>
          </p:cNvSpPr>
          <p:nvPr>
            <p:ph idx="1"/>
          </p:nvPr>
        </p:nvSpPr>
        <p:spPr>
          <a:xfrm>
            <a:off x="838200" y="1292180"/>
            <a:ext cx="10515600" cy="5278741"/>
          </a:xfrm>
        </p:spPr>
        <p:txBody>
          <a:bodyPr>
            <a:normAutofit/>
          </a:bodyPr>
          <a:lstStyle/>
          <a:p>
            <a:r>
              <a:rPr lang="en-US" dirty="0"/>
              <a:t>Format</a:t>
            </a:r>
          </a:p>
          <a:p>
            <a:pPr marL="457200" lvl="1" indent="0">
              <a:buNone/>
            </a:pPr>
            <a:r>
              <a:rPr lang="en-US" sz="2000" b="1" i="1" dirty="0">
                <a:solidFill>
                  <a:schemeClr val="accent3">
                    <a:lumMod val="50000"/>
                  </a:schemeClr>
                </a:solidFill>
              </a:rPr>
              <a:t>Long-</a:t>
            </a:r>
            <a:r>
              <a:rPr lang="en-US" sz="2000" b="1" i="1" dirty="0" err="1">
                <a:solidFill>
                  <a:schemeClr val="accent3">
                    <a:lumMod val="50000"/>
                  </a:schemeClr>
                </a:solidFill>
              </a:rPr>
              <a:t>RInChIKey</a:t>
            </a:r>
            <a:r>
              <a:rPr lang="en-US" sz="2000" b="1" i="1" dirty="0">
                <a:solidFill>
                  <a:schemeClr val="accent3">
                    <a:lumMod val="50000"/>
                  </a:schemeClr>
                </a:solidFill>
              </a:rPr>
              <a:t>=SA-</a:t>
            </a:r>
            <a:r>
              <a:rPr lang="en-US" sz="2000" b="1" i="1" dirty="0">
                <a:solidFill>
                  <a:schemeClr val="accent4">
                    <a:lumMod val="50000"/>
                  </a:schemeClr>
                </a:solidFill>
              </a:rPr>
              <a:t>(F,B,E,U)UHFF-</a:t>
            </a:r>
            <a:r>
              <a:rPr lang="en-US" sz="2000" b="1" i="1" dirty="0"/>
              <a:t>layer3</a:t>
            </a:r>
            <a:r>
              <a:rPr lang="en-US" sz="2000" b="1" i="1" dirty="0">
                <a:solidFill>
                  <a:srgbClr val="0000FF"/>
                </a:solidFill>
              </a:rPr>
              <a:t>--</a:t>
            </a:r>
            <a:r>
              <a:rPr lang="en-US" sz="2000" b="1" i="1" dirty="0"/>
              <a:t>layer4</a:t>
            </a:r>
            <a:r>
              <a:rPr lang="en-US" sz="2000" b="1" i="1" dirty="0">
                <a:solidFill>
                  <a:srgbClr val="0000FF"/>
                </a:solidFill>
              </a:rPr>
              <a:t>--</a:t>
            </a:r>
            <a:r>
              <a:rPr lang="en-US" sz="2000" b="1" i="1" dirty="0"/>
              <a:t>layer5 and (F,B,E,U) = F, B, E, or U</a:t>
            </a:r>
          </a:p>
          <a:p>
            <a:r>
              <a:rPr lang="en-US" dirty="0"/>
              <a:t>with</a:t>
            </a:r>
          </a:p>
          <a:p>
            <a:pPr lvl="1"/>
            <a:r>
              <a:rPr lang="en-US" dirty="0"/>
              <a:t>Layer 1 identifying the InChI version SA as Standard InChI 1 (=A)</a:t>
            </a:r>
          </a:p>
          <a:p>
            <a:pPr lvl="1"/>
            <a:r>
              <a:rPr lang="en-US" dirty="0"/>
              <a:t>Layer 2: </a:t>
            </a:r>
          </a:p>
          <a:p>
            <a:pPr lvl="2"/>
            <a:r>
              <a:rPr lang="en-US" dirty="0"/>
              <a:t>The first letter describes the direction of the reaction with </a:t>
            </a:r>
            <a:r>
              <a:rPr lang="en-US" b="1" dirty="0"/>
              <a:t>F</a:t>
            </a:r>
            <a:r>
              <a:rPr lang="en-US" dirty="0"/>
              <a:t>(</a:t>
            </a:r>
            <a:r>
              <a:rPr lang="en-US" dirty="0" err="1"/>
              <a:t>orward</a:t>
            </a:r>
            <a:r>
              <a:rPr lang="en-US" dirty="0"/>
              <a:t>) = ‘d+’, </a:t>
            </a:r>
            <a:r>
              <a:rPr lang="en-US" b="1" dirty="0"/>
              <a:t>B</a:t>
            </a:r>
            <a:r>
              <a:rPr lang="en-US" dirty="0"/>
              <a:t>(</a:t>
            </a:r>
            <a:r>
              <a:rPr lang="en-US" dirty="0" err="1"/>
              <a:t>ackward</a:t>
            </a:r>
            <a:r>
              <a:rPr lang="en-US" dirty="0"/>
              <a:t>) = ‘d-’, E(</a:t>
            </a:r>
            <a:r>
              <a:rPr lang="en-US" dirty="0" err="1"/>
              <a:t>quilibrium</a:t>
            </a:r>
            <a:r>
              <a:rPr lang="en-US" dirty="0"/>
              <a:t>) = ‘d=’, and </a:t>
            </a:r>
            <a:r>
              <a:rPr lang="en-US" b="1" dirty="0"/>
              <a:t>U</a:t>
            </a:r>
            <a:r>
              <a:rPr lang="en-US" dirty="0"/>
              <a:t>(</a:t>
            </a:r>
            <a:r>
              <a:rPr lang="en-US" dirty="0" err="1"/>
              <a:t>nspecified</a:t>
            </a:r>
            <a:r>
              <a:rPr lang="en-US" dirty="0"/>
              <a:t>) </a:t>
            </a:r>
          </a:p>
          <a:p>
            <a:pPr lvl="2"/>
            <a:r>
              <a:rPr lang="en-US" dirty="0"/>
              <a:t>The remaining 4 characters ‘UHFF’ are currently not used and will handle reaction conditions in a later version of RInChI</a:t>
            </a:r>
          </a:p>
          <a:p>
            <a:pPr lvl="1"/>
            <a:r>
              <a:rPr lang="en-US" dirty="0"/>
              <a:t>Layer 3 to 5: </a:t>
            </a:r>
          </a:p>
          <a:p>
            <a:pPr lvl="2"/>
            <a:r>
              <a:rPr lang="en-US" dirty="0" err="1"/>
              <a:t>InChIKeys</a:t>
            </a:r>
            <a:r>
              <a:rPr lang="en-US" dirty="0"/>
              <a:t> related to the InChIs in the RInChI layers 2 to 4 using the order of InChIs in the corresponding RInChI layers</a:t>
            </a:r>
          </a:p>
          <a:p>
            <a:pPr lvl="3"/>
            <a:r>
              <a:rPr lang="en-US" dirty="0"/>
              <a:t>Multiple </a:t>
            </a:r>
            <a:r>
              <a:rPr lang="en-US" dirty="0" err="1"/>
              <a:t>InChIKeys</a:t>
            </a:r>
            <a:r>
              <a:rPr lang="en-US" dirty="0"/>
              <a:t> in the same layer are separated by a single hyphen “-“.</a:t>
            </a:r>
            <a:endParaRPr lang="de-DE" dirty="0"/>
          </a:p>
          <a:p>
            <a:pPr lvl="3"/>
            <a:r>
              <a:rPr lang="en-US" dirty="0"/>
              <a:t>Layers 3, 4, and 5 are separated by a double hash “--“.</a:t>
            </a:r>
          </a:p>
        </p:txBody>
      </p:sp>
    </p:spTree>
    <p:extLst>
      <p:ext uri="{BB962C8B-B14F-4D97-AF65-F5344CB8AC3E}">
        <p14:creationId xmlns:p14="http://schemas.microsoft.com/office/powerpoint/2010/main" val="273250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3B0580-0F20-42CD-A104-9C1532D2BCF2}"/>
              </a:ext>
            </a:extLst>
          </p:cNvPr>
          <p:cNvSpPr>
            <a:spLocks noGrp="1"/>
          </p:cNvSpPr>
          <p:nvPr>
            <p:ph type="title"/>
          </p:nvPr>
        </p:nvSpPr>
        <p:spPr/>
        <p:txBody>
          <a:bodyPr/>
          <a:lstStyle/>
          <a:p>
            <a:r>
              <a:rPr lang="de-DE" dirty="0"/>
              <a:t>Long-</a:t>
            </a:r>
            <a:r>
              <a:rPr lang="de-DE" dirty="0" err="1"/>
              <a:t>RInChIKey</a:t>
            </a:r>
            <a:r>
              <a:rPr lang="de-DE" dirty="0"/>
              <a:t> (</a:t>
            </a:r>
            <a:r>
              <a:rPr lang="de-DE" dirty="0" err="1"/>
              <a:t>continued</a:t>
            </a:r>
            <a:r>
              <a:rPr lang="de-DE" dirty="0"/>
              <a:t>)</a:t>
            </a:r>
            <a:endParaRPr lang="en-US" dirty="0"/>
          </a:p>
        </p:txBody>
      </p:sp>
      <p:sp>
        <p:nvSpPr>
          <p:cNvPr id="3" name="Inhaltsplatzhalter 2">
            <a:extLst>
              <a:ext uri="{FF2B5EF4-FFF2-40B4-BE49-F238E27FC236}">
                <a16:creationId xmlns:a16="http://schemas.microsoft.com/office/drawing/2014/main" id="{03C395DE-CCDE-48BF-80FA-CBE0F02F150E}"/>
              </a:ext>
            </a:extLst>
          </p:cNvPr>
          <p:cNvSpPr>
            <a:spLocks noGrp="1"/>
          </p:cNvSpPr>
          <p:nvPr>
            <p:ph idx="1"/>
          </p:nvPr>
        </p:nvSpPr>
        <p:spPr/>
        <p:txBody>
          <a:bodyPr/>
          <a:lstStyle/>
          <a:p>
            <a:r>
              <a:rPr lang="en-US" dirty="0"/>
              <a:t>with</a:t>
            </a:r>
          </a:p>
          <a:p>
            <a:pPr lvl="1"/>
            <a:r>
              <a:rPr lang="en-US" dirty="0"/>
              <a:t>Layer 3 to 5 (continued):</a:t>
            </a:r>
          </a:p>
          <a:p>
            <a:pPr lvl="3"/>
            <a:r>
              <a:rPr lang="en-US" dirty="0"/>
              <a:t>Each No-structure or one of the related </a:t>
            </a:r>
            <a:r>
              <a:rPr lang="en-US" dirty="0" err="1"/>
              <a:t>pseudoatoms</a:t>
            </a:r>
            <a:r>
              <a:rPr lang="en-US" dirty="0"/>
              <a:t> (R, X, A and *-atom) is represented by the hash value for an empty string (“MOSFIJXAXDLOML-UHFFFAOYSA-N”)</a:t>
            </a:r>
            <a:endParaRPr lang="de-DE" dirty="0"/>
          </a:p>
          <a:p>
            <a:pPr lvl="3"/>
            <a:r>
              <a:rPr lang="en-US" dirty="0"/>
              <a:t>Layers are only displayed if they contain at least one InChIKey. If the last layer of the string is empty the separator “--“ is omitted as well. </a:t>
            </a:r>
          </a:p>
          <a:p>
            <a:pPr lvl="3"/>
            <a:r>
              <a:rPr lang="en-US" dirty="0"/>
              <a:t>Note: The full InChIKey is kept including the redundant ‘SA’ as version identifier.</a:t>
            </a:r>
          </a:p>
          <a:p>
            <a:pPr lvl="4"/>
            <a:r>
              <a:rPr lang="en-US" dirty="0"/>
              <a:t>Reaction components can be identified by standard InChI searches.</a:t>
            </a:r>
          </a:p>
        </p:txBody>
      </p:sp>
    </p:spTree>
    <p:extLst>
      <p:ext uri="{BB962C8B-B14F-4D97-AF65-F5344CB8AC3E}">
        <p14:creationId xmlns:p14="http://schemas.microsoft.com/office/powerpoint/2010/main" val="7420391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Short-</a:t>
            </a:r>
            <a:r>
              <a:rPr lang="de-DE" dirty="0" err="1"/>
              <a:t>RInChIKeys</a:t>
            </a:r>
            <a:r>
              <a:rPr lang="de-DE" dirty="0"/>
              <a:t> - Setup</a:t>
            </a:r>
          </a:p>
        </p:txBody>
      </p:sp>
      <p:sp>
        <p:nvSpPr>
          <p:cNvPr id="3" name="Inhaltsplatzhalter 2"/>
          <p:cNvSpPr>
            <a:spLocks noGrp="1"/>
          </p:cNvSpPr>
          <p:nvPr>
            <p:ph idx="1"/>
          </p:nvPr>
        </p:nvSpPr>
        <p:spPr/>
        <p:txBody>
          <a:bodyPr>
            <a:normAutofit/>
          </a:bodyPr>
          <a:lstStyle/>
          <a:p>
            <a:r>
              <a:rPr lang="de-DE" dirty="0"/>
              <a:t>Format</a:t>
            </a:r>
          </a:p>
          <a:p>
            <a:pPr marL="457200" lvl="1" indent="0">
              <a:buNone/>
            </a:pPr>
            <a:r>
              <a:rPr lang="en-US" sz="2000" b="1" i="1" dirty="0">
                <a:solidFill>
                  <a:schemeClr val="accent3">
                    <a:lumMod val="50000"/>
                  </a:schemeClr>
                </a:solidFill>
              </a:rPr>
              <a:t>Short-RInChIKey=SA-</a:t>
            </a:r>
            <a:r>
              <a:rPr lang="en-US" sz="2000" b="1" i="1" dirty="0">
                <a:solidFill>
                  <a:schemeClr val="accent4">
                    <a:lumMod val="50000"/>
                  </a:schemeClr>
                </a:solidFill>
              </a:rPr>
              <a:t>(F,B,E,U)UHFF - </a:t>
            </a:r>
            <a:r>
              <a:rPr lang="en-US" sz="2000" b="1" i="1" dirty="0"/>
              <a:t>hash over all major layers in RInChI 2  </a:t>
            </a:r>
            <a:r>
              <a:rPr lang="en-US" sz="2000" b="1" i="1" dirty="0">
                <a:solidFill>
                  <a:srgbClr val="0000FF"/>
                </a:solidFill>
              </a:rPr>
              <a:t>– </a:t>
            </a:r>
            <a:r>
              <a:rPr lang="en-US" sz="2000" b="1" i="1" dirty="0"/>
              <a:t>hash over all major layers in RInChI 3 </a:t>
            </a:r>
            <a:r>
              <a:rPr lang="en-US" sz="2000" b="1" i="1" dirty="0">
                <a:solidFill>
                  <a:srgbClr val="0000FF"/>
                </a:solidFill>
              </a:rPr>
              <a:t>–</a:t>
            </a:r>
            <a:r>
              <a:rPr lang="en-US" sz="2000" b="1" i="1" dirty="0"/>
              <a:t>  hash over all major layer in RInChI 4 </a:t>
            </a:r>
            <a:r>
              <a:rPr lang="en-US" sz="2000" b="1" i="1" dirty="0">
                <a:solidFill>
                  <a:srgbClr val="0000FF"/>
                </a:solidFill>
              </a:rPr>
              <a:t>–</a:t>
            </a:r>
            <a:r>
              <a:rPr lang="en-US" sz="2000" b="1" i="1" dirty="0"/>
              <a:t> hash over all minor layers plus sum of protonation states in RInChI 2  </a:t>
            </a:r>
            <a:r>
              <a:rPr lang="en-US" sz="2000" b="1" i="1" dirty="0">
                <a:solidFill>
                  <a:srgbClr val="0000FF"/>
                </a:solidFill>
              </a:rPr>
              <a:t>–</a:t>
            </a:r>
            <a:r>
              <a:rPr lang="en-US" sz="2000" b="1" i="1" dirty="0"/>
              <a:t> hash over all minor layers plus sum of protonation states in RInChI 3 </a:t>
            </a:r>
            <a:r>
              <a:rPr lang="en-US" sz="2000" b="1" i="1" dirty="0">
                <a:solidFill>
                  <a:srgbClr val="0000FF"/>
                </a:solidFill>
              </a:rPr>
              <a:t>–</a:t>
            </a:r>
            <a:r>
              <a:rPr lang="en-US" sz="2000" b="1" i="1" dirty="0"/>
              <a:t> hash over all minor layers plus sum of protonation states in RInChI 4 </a:t>
            </a:r>
            <a:r>
              <a:rPr lang="en-US" sz="2000" b="1" i="1" dirty="0">
                <a:solidFill>
                  <a:srgbClr val="0000FF"/>
                </a:solidFill>
              </a:rPr>
              <a:t>–</a:t>
            </a:r>
            <a:r>
              <a:rPr lang="en-US" sz="2000" b="1" i="1" dirty="0"/>
              <a:t> </a:t>
            </a:r>
            <a:r>
              <a:rPr lang="en-US" sz="2000" b="1" i="1" dirty="0">
                <a:solidFill>
                  <a:schemeClr val="accent6">
                    <a:lumMod val="50000"/>
                  </a:schemeClr>
                </a:solidFill>
              </a:rPr>
              <a:t>###</a:t>
            </a:r>
            <a:r>
              <a:rPr lang="en-US" sz="2000" b="1" i="1" dirty="0"/>
              <a:t> with # = Z, A, B…</a:t>
            </a:r>
            <a:endParaRPr lang="en-US" sz="1600" b="1" i="1" dirty="0"/>
          </a:p>
          <a:p>
            <a:r>
              <a:rPr lang="de-DE" dirty="0" err="1"/>
              <a:t>with</a:t>
            </a:r>
            <a:endParaRPr lang="de-DE" dirty="0"/>
          </a:p>
          <a:p>
            <a:pPr lvl="1"/>
            <a:r>
              <a:rPr lang="en-US" dirty="0"/>
              <a:t>Layer 1 </a:t>
            </a:r>
            <a:r>
              <a:rPr lang="de-DE" dirty="0" err="1"/>
              <a:t>identifying</a:t>
            </a:r>
            <a:r>
              <a:rPr lang="de-DE" dirty="0"/>
              <a:t> </a:t>
            </a:r>
            <a:r>
              <a:rPr lang="de-DE" dirty="0" err="1"/>
              <a:t>the</a:t>
            </a:r>
            <a:r>
              <a:rPr lang="de-DE" dirty="0"/>
              <a:t> InChI </a:t>
            </a:r>
            <a:r>
              <a:rPr lang="de-DE" dirty="0" err="1"/>
              <a:t>version</a:t>
            </a:r>
            <a:r>
              <a:rPr lang="de-DE" dirty="0"/>
              <a:t> SA </a:t>
            </a:r>
            <a:r>
              <a:rPr lang="de-DE" dirty="0" err="1"/>
              <a:t>as</a:t>
            </a:r>
            <a:r>
              <a:rPr lang="de-DE" dirty="0"/>
              <a:t> Standard InChI 1.04</a:t>
            </a:r>
          </a:p>
          <a:p>
            <a:pPr lvl="1"/>
            <a:r>
              <a:rPr lang="en-US" dirty="0"/>
              <a:t>Layer 2: </a:t>
            </a:r>
          </a:p>
          <a:p>
            <a:pPr lvl="2"/>
            <a:r>
              <a:rPr lang="en-US" dirty="0"/>
              <a:t>The first letter describes the direction of the reaction with </a:t>
            </a:r>
            <a:r>
              <a:rPr lang="en-US" b="1" dirty="0"/>
              <a:t>F</a:t>
            </a:r>
            <a:r>
              <a:rPr lang="en-US" dirty="0"/>
              <a:t>(</a:t>
            </a:r>
            <a:r>
              <a:rPr lang="en-US" dirty="0" err="1"/>
              <a:t>orward</a:t>
            </a:r>
            <a:r>
              <a:rPr lang="en-US" dirty="0"/>
              <a:t>) = ‘d+’, </a:t>
            </a:r>
            <a:r>
              <a:rPr lang="en-US" b="1" dirty="0"/>
              <a:t>B</a:t>
            </a:r>
            <a:r>
              <a:rPr lang="en-US" dirty="0"/>
              <a:t>(</a:t>
            </a:r>
            <a:r>
              <a:rPr lang="en-US" dirty="0" err="1"/>
              <a:t>ackward</a:t>
            </a:r>
            <a:r>
              <a:rPr lang="en-US" dirty="0"/>
              <a:t>) = ‘d-’, </a:t>
            </a:r>
            <a:r>
              <a:rPr lang="en-US" b="1" dirty="0"/>
              <a:t>E</a:t>
            </a:r>
            <a:r>
              <a:rPr lang="en-US" dirty="0"/>
              <a:t>(</a:t>
            </a:r>
            <a:r>
              <a:rPr lang="en-US" dirty="0" err="1"/>
              <a:t>quilibrium</a:t>
            </a:r>
            <a:r>
              <a:rPr lang="en-US" dirty="0"/>
              <a:t>) = ‘d=’, and </a:t>
            </a:r>
            <a:r>
              <a:rPr lang="en-US" b="1" dirty="0"/>
              <a:t>U</a:t>
            </a:r>
            <a:r>
              <a:rPr lang="en-US" dirty="0"/>
              <a:t>(</a:t>
            </a:r>
            <a:r>
              <a:rPr lang="en-US" dirty="0" err="1"/>
              <a:t>nspecified</a:t>
            </a:r>
            <a:r>
              <a:rPr lang="en-US" dirty="0"/>
              <a:t>) </a:t>
            </a:r>
          </a:p>
          <a:p>
            <a:pPr lvl="2"/>
            <a:r>
              <a:rPr lang="en-US" dirty="0"/>
              <a:t>The remaining 4 characters ‘UHFF’ are currently not used and will handle reaction conditions in a later version of RInChI</a:t>
            </a:r>
            <a:endParaRPr lang="de-DE" dirty="0"/>
          </a:p>
        </p:txBody>
      </p:sp>
    </p:spTree>
    <p:extLst>
      <p:ext uri="{BB962C8B-B14F-4D97-AF65-F5344CB8AC3E}">
        <p14:creationId xmlns:p14="http://schemas.microsoft.com/office/powerpoint/2010/main" val="1118157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Short-</a:t>
            </a:r>
            <a:r>
              <a:rPr lang="de-DE" dirty="0" err="1"/>
              <a:t>RInChIKeys</a:t>
            </a:r>
            <a:r>
              <a:rPr lang="de-DE" dirty="0"/>
              <a:t> (</a:t>
            </a:r>
            <a:r>
              <a:rPr lang="de-DE" dirty="0" err="1"/>
              <a:t>continued</a:t>
            </a:r>
            <a:r>
              <a:rPr lang="de-DE" dirty="0"/>
              <a:t>)</a:t>
            </a:r>
          </a:p>
        </p:txBody>
      </p:sp>
      <p:sp>
        <p:nvSpPr>
          <p:cNvPr id="3" name="Inhaltsplatzhalter 2"/>
          <p:cNvSpPr>
            <a:spLocks noGrp="1"/>
          </p:cNvSpPr>
          <p:nvPr>
            <p:ph idx="1"/>
          </p:nvPr>
        </p:nvSpPr>
        <p:spPr/>
        <p:txBody>
          <a:bodyPr>
            <a:normAutofit/>
          </a:bodyPr>
          <a:lstStyle/>
          <a:p>
            <a:r>
              <a:rPr lang="de-DE" dirty="0" err="1"/>
              <a:t>with</a:t>
            </a:r>
            <a:endParaRPr lang="de-DE" dirty="0"/>
          </a:p>
          <a:p>
            <a:pPr lvl="1"/>
            <a:r>
              <a:rPr lang="de-DE" dirty="0"/>
              <a:t>Layer 3: Hash </a:t>
            </a:r>
            <a:r>
              <a:rPr lang="de-DE" dirty="0" err="1"/>
              <a:t>over</a:t>
            </a:r>
            <a:r>
              <a:rPr lang="de-DE" dirty="0"/>
              <a:t> all </a:t>
            </a:r>
            <a:r>
              <a:rPr lang="de-DE" dirty="0" err="1"/>
              <a:t>major</a:t>
            </a:r>
            <a:r>
              <a:rPr lang="de-DE" dirty="0"/>
              <a:t> </a:t>
            </a:r>
            <a:r>
              <a:rPr lang="de-DE" dirty="0" err="1"/>
              <a:t>layers</a:t>
            </a:r>
            <a:r>
              <a:rPr lang="de-DE" dirty="0"/>
              <a:t> </a:t>
            </a:r>
            <a:r>
              <a:rPr lang="de-DE" dirty="0" err="1"/>
              <a:t>of</a:t>
            </a:r>
            <a:r>
              <a:rPr lang="de-DE" dirty="0"/>
              <a:t> </a:t>
            </a:r>
            <a:r>
              <a:rPr lang="de-DE" dirty="0" err="1"/>
              <a:t>the</a:t>
            </a:r>
            <a:r>
              <a:rPr lang="de-DE" dirty="0"/>
              <a:t> InChIs in RInChI </a:t>
            </a:r>
            <a:r>
              <a:rPr lang="de-DE" dirty="0" err="1"/>
              <a:t>layer</a:t>
            </a:r>
            <a:r>
              <a:rPr lang="de-DE" dirty="0"/>
              <a:t> 2 </a:t>
            </a:r>
            <a:r>
              <a:rPr lang="de-DE" dirty="0" err="1"/>
              <a:t>keeping</a:t>
            </a:r>
            <a:r>
              <a:rPr lang="de-DE" dirty="0"/>
              <a:t> </a:t>
            </a:r>
            <a:r>
              <a:rPr lang="de-DE" dirty="0" err="1"/>
              <a:t>the</a:t>
            </a:r>
            <a:r>
              <a:rPr lang="de-DE" dirty="0"/>
              <a:t> </a:t>
            </a:r>
            <a:r>
              <a:rPr lang="de-DE" dirty="0" err="1"/>
              <a:t>first</a:t>
            </a:r>
            <a:r>
              <a:rPr lang="de-DE" dirty="0"/>
              <a:t> 10 </a:t>
            </a:r>
            <a:r>
              <a:rPr lang="de-DE" dirty="0" err="1"/>
              <a:t>letters</a:t>
            </a:r>
            <a:r>
              <a:rPr lang="de-DE" dirty="0"/>
              <a:t>.</a:t>
            </a:r>
          </a:p>
          <a:p>
            <a:pPr lvl="1"/>
            <a:r>
              <a:rPr lang="de-DE" dirty="0"/>
              <a:t>Layer 4: Hash </a:t>
            </a:r>
            <a:r>
              <a:rPr lang="de-DE" dirty="0" err="1"/>
              <a:t>over</a:t>
            </a:r>
            <a:r>
              <a:rPr lang="de-DE" dirty="0"/>
              <a:t> all </a:t>
            </a:r>
            <a:r>
              <a:rPr lang="de-DE" dirty="0" err="1"/>
              <a:t>major</a:t>
            </a:r>
            <a:r>
              <a:rPr lang="de-DE" dirty="0"/>
              <a:t> </a:t>
            </a:r>
            <a:r>
              <a:rPr lang="de-DE" dirty="0" err="1"/>
              <a:t>layers</a:t>
            </a:r>
            <a:r>
              <a:rPr lang="de-DE" dirty="0"/>
              <a:t> </a:t>
            </a:r>
            <a:r>
              <a:rPr lang="de-DE" dirty="0" err="1"/>
              <a:t>of</a:t>
            </a:r>
            <a:r>
              <a:rPr lang="de-DE" dirty="0"/>
              <a:t> </a:t>
            </a:r>
            <a:r>
              <a:rPr lang="de-DE" dirty="0" err="1"/>
              <a:t>the</a:t>
            </a:r>
            <a:r>
              <a:rPr lang="de-DE" dirty="0"/>
              <a:t> InChIs in RInChI </a:t>
            </a:r>
            <a:r>
              <a:rPr lang="de-DE" dirty="0" err="1"/>
              <a:t>layer</a:t>
            </a:r>
            <a:r>
              <a:rPr lang="de-DE" dirty="0"/>
              <a:t> 3 </a:t>
            </a:r>
            <a:r>
              <a:rPr lang="de-DE" dirty="0" err="1"/>
              <a:t>keeping</a:t>
            </a:r>
            <a:r>
              <a:rPr lang="de-DE" dirty="0"/>
              <a:t> </a:t>
            </a:r>
            <a:r>
              <a:rPr lang="de-DE" dirty="0" err="1"/>
              <a:t>the</a:t>
            </a:r>
            <a:r>
              <a:rPr lang="de-DE" dirty="0"/>
              <a:t> </a:t>
            </a:r>
            <a:r>
              <a:rPr lang="de-DE" dirty="0" err="1"/>
              <a:t>first</a:t>
            </a:r>
            <a:r>
              <a:rPr lang="de-DE" dirty="0"/>
              <a:t> 10 </a:t>
            </a:r>
            <a:r>
              <a:rPr lang="de-DE" dirty="0" err="1"/>
              <a:t>letters</a:t>
            </a:r>
            <a:r>
              <a:rPr lang="de-DE" dirty="0"/>
              <a:t>.</a:t>
            </a:r>
          </a:p>
          <a:p>
            <a:pPr lvl="1"/>
            <a:r>
              <a:rPr lang="de-DE" dirty="0"/>
              <a:t>Layer 5: Hash </a:t>
            </a:r>
            <a:r>
              <a:rPr lang="de-DE" dirty="0" err="1"/>
              <a:t>over</a:t>
            </a:r>
            <a:r>
              <a:rPr lang="de-DE" dirty="0"/>
              <a:t> all </a:t>
            </a:r>
            <a:r>
              <a:rPr lang="de-DE" dirty="0" err="1"/>
              <a:t>major</a:t>
            </a:r>
            <a:r>
              <a:rPr lang="de-DE" dirty="0"/>
              <a:t> </a:t>
            </a:r>
            <a:r>
              <a:rPr lang="de-DE" dirty="0" err="1"/>
              <a:t>layers</a:t>
            </a:r>
            <a:r>
              <a:rPr lang="de-DE" dirty="0"/>
              <a:t> </a:t>
            </a:r>
            <a:r>
              <a:rPr lang="de-DE" dirty="0" err="1"/>
              <a:t>of</a:t>
            </a:r>
            <a:r>
              <a:rPr lang="de-DE" dirty="0"/>
              <a:t> </a:t>
            </a:r>
            <a:r>
              <a:rPr lang="de-DE" dirty="0" err="1"/>
              <a:t>the</a:t>
            </a:r>
            <a:r>
              <a:rPr lang="de-DE" dirty="0"/>
              <a:t> InChIs in RInChI </a:t>
            </a:r>
            <a:r>
              <a:rPr lang="de-DE" dirty="0" err="1"/>
              <a:t>layer</a:t>
            </a:r>
            <a:r>
              <a:rPr lang="de-DE" dirty="0"/>
              <a:t> 4 </a:t>
            </a:r>
            <a:r>
              <a:rPr lang="de-DE" dirty="0" err="1"/>
              <a:t>keeping</a:t>
            </a:r>
            <a:r>
              <a:rPr lang="de-DE" dirty="0"/>
              <a:t> </a:t>
            </a:r>
            <a:r>
              <a:rPr lang="de-DE" dirty="0" err="1"/>
              <a:t>the</a:t>
            </a:r>
            <a:r>
              <a:rPr lang="de-DE" dirty="0"/>
              <a:t> </a:t>
            </a:r>
            <a:r>
              <a:rPr lang="de-DE" dirty="0" err="1"/>
              <a:t>first</a:t>
            </a:r>
            <a:r>
              <a:rPr lang="de-DE" dirty="0"/>
              <a:t> 10 </a:t>
            </a:r>
            <a:r>
              <a:rPr lang="de-DE" dirty="0" err="1"/>
              <a:t>letters</a:t>
            </a:r>
            <a:r>
              <a:rPr lang="de-DE" dirty="0"/>
              <a:t>.</a:t>
            </a:r>
          </a:p>
          <a:p>
            <a:pPr lvl="1"/>
            <a:r>
              <a:rPr lang="de-DE" dirty="0"/>
              <a:t>Layer 6: Hash </a:t>
            </a:r>
            <a:r>
              <a:rPr lang="de-DE" dirty="0" err="1"/>
              <a:t>over</a:t>
            </a:r>
            <a:r>
              <a:rPr lang="de-DE" dirty="0"/>
              <a:t> all minor </a:t>
            </a:r>
            <a:r>
              <a:rPr lang="de-DE" dirty="0" err="1"/>
              <a:t>layers</a:t>
            </a:r>
            <a:r>
              <a:rPr lang="de-DE" dirty="0"/>
              <a:t> </a:t>
            </a:r>
            <a:r>
              <a:rPr lang="de-DE" dirty="0" err="1"/>
              <a:t>of</a:t>
            </a:r>
            <a:r>
              <a:rPr lang="de-DE" dirty="0"/>
              <a:t> </a:t>
            </a:r>
            <a:r>
              <a:rPr lang="de-DE" dirty="0" err="1"/>
              <a:t>the</a:t>
            </a:r>
            <a:r>
              <a:rPr lang="de-DE" dirty="0"/>
              <a:t> InChIs in RInChI </a:t>
            </a:r>
            <a:r>
              <a:rPr lang="de-DE" dirty="0" err="1"/>
              <a:t>layer</a:t>
            </a:r>
            <a:r>
              <a:rPr lang="de-DE" dirty="0"/>
              <a:t> 2 </a:t>
            </a:r>
            <a:r>
              <a:rPr lang="de-DE" dirty="0" err="1"/>
              <a:t>keeping</a:t>
            </a:r>
            <a:r>
              <a:rPr lang="de-DE" dirty="0"/>
              <a:t> </a:t>
            </a:r>
            <a:r>
              <a:rPr lang="de-DE" dirty="0" err="1"/>
              <a:t>the</a:t>
            </a:r>
            <a:r>
              <a:rPr lang="de-DE" dirty="0"/>
              <a:t> </a:t>
            </a:r>
            <a:r>
              <a:rPr lang="de-DE" dirty="0" err="1"/>
              <a:t>first</a:t>
            </a:r>
            <a:r>
              <a:rPr lang="de-DE" dirty="0"/>
              <a:t> 4 </a:t>
            </a:r>
            <a:r>
              <a:rPr lang="de-DE" dirty="0" err="1"/>
              <a:t>letters</a:t>
            </a:r>
            <a:r>
              <a:rPr lang="de-DE" dirty="0"/>
              <a:t> plus </a:t>
            </a:r>
            <a:r>
              <a:rPr lang="de-DE" dirty="0" err="1"/>
              <a:t>one</a:t>
            </a:r>
            <a:r>
              <a:rPr lang="de-DE" dirty="0"/>
              <a:t> </a:t>
            </a:r>
            <a:r>
              <a:rPr lang="de-DE" dirty="0" err="1"/>
              <a:t>letter</a:t>
            </a:r>
            <a:r>
              <a:rPr lang="de-DE" dirty="0"/>
              <a:t> </a:t>
            </a:r>
            <a:r>
              <a:rPr lang="de-DE" dirty="0" err="1"/>
              <a:t>representing</a:t>
            </a:r>
            <a:r>
              <a:rPr lang="de-DE" dirty="0"/>
              <a:t> </a:t>
            </a:r>
            <a:r>
              <a:rPr lang="de-DE" dirty="0" err="1"/>
              <a:t>the</a:t>
            </a:r>
            <a:r>
              <a:rPr lang="de-DE" dirty="0"/>
              <a:t> </a:t>
            </a:r>
            <a:r>
              <a:rPr lang="de-DE" dirty="0" err="1"/>
              <a:t>sum</a:t>
            </a:r>
            <a:r>
              <a:rPr lang="de-DE" dirty="0"/>
              <a:t> </a:t>
            </a:r>
            <a:r>
              <a:rPr lang="de-DE" dirty="0" err="1"/>
              <a:t>over</a:t>
            </a:r>
            <a:r>
              <a:rPr lang="de-DE" dirty="0"/>
              <a:t> all </a:t>
            </a:r>
            <a:r>
              <a:rPr lang="de-DE" dirty="0" err="1"/>
              <a:t>protonation</a:t>
            </a:r>
            <a:r>
              <a:rPr lang="de-DE" dirty="0"/>
              <a:t> </a:t>
            </a:r>
            <a:r>
              <a:rPr lang="de-DE" dirty="0" err="1"/>
              <a:t>states</a:t>
            </a:r>
            <a:r>
              <a:rPr lang="de-DE" dirty="0"/>
              <a:t> </a:t>
            </a:r>
            <a:r>
              <a:rPr lang="de-DE" dirty="0" err="1"/>
              <a:t>of</a:t>
            </a:r>
            <a:r>
              <a:rPr lang="de-DE" dirty="0"/>
              <a:t> </a:t>
            </a:r>
            <a:r>
              <a:rPr lang="de-DE" dirty="0" err="1"/>
              <a:t>the</a:t>
            </a:r>
            <a:r>
              <a:rPr lang="de-DE" dirty="0"/>
              <a:t> </a:t>
            </a:r>
            <a:r>
              <a:rPr lang="de-DE" dirty="0" err="1"/>
              <a:t>related</a:t>
            </a:r>
            <a:r>
              <a:rPr lang="de-DE" dirty="0"/>
              <a:t> InChIs in </a:t>
            </a:r>
            <a:r>
              <a:rPr lang="de-DE" dirty="0" err="1"/>
              <a:t>layer</a:t>
            </a:r>
            <a:r>
              <a:rPr lang="de-DE" dirty="0"/>
              <a:t> 2</a:t>
            </a:r>
          </a:p>
          <a:p>
            <a:pPr lvl="1"/>
            <a:r>
              <a:rPr lang="de-DE" dirty="0"/>
              <a:t>Layer 7: Hash </a:t>
            </a:r>
            <a:r>
              <a:rPr lang="de-DE" dirty="0" err="1"/>
              <a:t>over</a:t>
            </a:r>
            <a:r>
              <a:rPr lang="de-DE" dirty="0"/>
              <a:t> all minor </a:t>
            </a:r>
            <a:r>
              <a:rPr lang="de-DE" dirty="0" err="1"/>
              <a:t>layers</a:t>
            </a:r>
            <a:r>
              <a:rPr lang="de-DE" dirty="0"/>
              <a:t> </a:t>
            </a:r>
            <a:r>
              <a:rPr lang="de-DE" dirty="0" err="1"/>
              <a:t>of</a:t>
            </a:r>
            <a:r>
              <a:rPr lang="de-DE" dirty="0"/>
              <a:t> </a:t>
            </a:r>
            <a:r>
              <a:rPr lang="de-DE" dirty="0" err="1"/>
              <a:t>the</a:t>
            </a:r>
            <a:r>
              <a:rPr lang="de-DE" dirty="0"/>
              <a:t> InChIs in RInChI </a:t>
            </a:r>
            <a:r>
              <a:rPr lang="de-DE" dirty="0" err="1"/>
              <a:t>layer</a:t>
            </a:r>
            <a:r>
              <a:rPr lang="de-DE" dirty="0"/>
              <a:t> 3 </a:t>
            </a:r>
            <a:r>
              <a:rPr lang="de-DE" dirty="0" err="1"/>
              <a:t>keeping</a:t>
            </a:r>
            <a:r>
              <a:rPr lang="de-DE" dirty="0"/>
              <a:t> </a:t>
            </a:r>
            <a:r>
              <a:rPr lang="de-DE" dirty="0" err="1"/>
              <a:t>the</a:t>
            </a:r>
            <a:r>
              <a:rPr lang="de-DE" dirty="0"/>
              <a:t> </a:t>
            </a:r>
            <a:r>
              <a:rPr lang="de-DE" dirty="0" err="1"/>
              <a:t>first</a:t>
            </a:r>
            <a:r>
              <a:rPr lang="de-DE" dirty="0"/>
              <a:t> 4 </a:t>
            </a:r>
            <a:r>
              <a:rPr lang="de-DE" dirty="0" err="1"/>
              <a:t>letters</a:t>
            </a:r>
            <a:r>
              <a:rPr lang="de-DE" dirty="0"/>
              <a:t> plus </a:t>
            </a:r>
            <a:r>
              <a:rPr lang="de-DE" dirty="0" err="1"/>
              <a:t>one</a:t>
            </a:r>
            <a:r>
              <a:rPr lang="de-DE" dirty="0"/>
              <a:t> </a:t>
            </a:r>
            <a:r>
              <a:rPr lang="de-DE" dirty="0" err="1"/>
              <a:t>letter</a:t>
            </a:r>
            <a:r>
              <a:rPr lang="de-DE" dirty="0"/>
              <a:t> </a:t>
            </a:r>
            <a:r>
              <a:rPr lang="de-DE" dirty="0" err="1"/>
              <a:t>representing</a:t>
            </a:r>
            <a:r>
              <a:rPr lang="de-DE" dirty="0"/>
              <a:t> </a:t>
            </a:r>
            <a:r>
              <a:rPr lang="de-DE" dirty="0" err="1"/>
              <a:t>the</a:t>
            </a:r>
            <a:r>
              <a:rPr lang="de-DE" dirty="0"/>
              <a:t> </a:t>
            </a:r>
            <a:r>
              <a:rPr lang="de-DE" dirty="0" err="1"/>
              <a:t>sum</a:t>
            </a:r>
            <a:r>
              <a:rPr lang="de-DE" dirty="0"/>
              <a:t> </a:t>
            </a:r>
            <a:r>
              <a:rPr lang="de-DE" dirty="0" err="1"/>
              <a:t>over</a:t>
            </a:r>
            <a:r>
              <a:rPr lang="de-DE" dirty="0"/>
              <a:t> all </a:t>
            </a:r>
            <a:r>
              <a:rPr lang="de-DE" dirty="0" err="1"/>
              <a:t>protonation</a:t>
            </a:r>
            <a:r>
              <a:rPr lang="de-DE" dirty="0"/>
              <a:t> </a:t>
            </a:r>
            <a:r>
              <a:rPr lang="de-DE" dirty="0" err="1"/>
              <a:t>states</a:t>
            </a:r>
            <a:r>
              <a:rPr lang="de-DE" dirty="0"/>
              <a:t> </a:t>
            </a:r>
            <a:r>
              <a:rPr lang="de-DE" dirty="0" err="1"/>
              <a:t>of</a:t>
            </a:r>
            <a:r>
              <a:rPr lang="de-DE" dirty="0"/>
              <a:t> </a:t>
            </a:r>
            <a:r>
              <a:rPr lang="de-DE" dirty="0" err="1"/>
              <a:t>the</a:t>
            </a:r>
            <a:r>
              <a:rPr lang="de-DE" dirty="0"/>
              <a:t> </a:t>
            </a:r>
            <a:r>
              <a:rPr lang="de-DE" dirty="0" err="1"/>
              <a:t>related</a:t>
            </a:r>
            <a:r>
              <a:rPr lang="de-DE" dirty="0"/>
              <a:t> InChIs in </a:t>
            </a:r>
            <a:r>
              <a:rPr lang="de-DE" dirty="0" err="1"/>
              <a:t>layer</a:t>
            </a:r>
            <a:r>
              <a:rPr lang="de-DE" dirty="0"/>
              <a:t> 3</a:t>
            </a:r>
          </a:p>
          <a:p>
            <a:pPr lvl="1"/>
            <a:endParaRPr lang="de-DE" dirty="0"/>
          </a:p>
          <a:p>
            <a:pPr lvl="1"/>
            <a:endParaRPr lang="de-DE" dirty="0"/>
          </a:p>
          <a:p>
            <a:pPr lvl="1"/>
            <a:endParaRPr lang="de-DE" dirty="0"/>
          </a:p>
        </p:txBody>
      </p:sp>
    </p:spTree>
    <p:extLst>
      <p:ext uri="{BB962C8B-B14F-4D97-AF65-F5344CB8AC3E}">
        <p14:creationId xmlns:p14="http://schemas.microsoft.com/office/powerpoint/2010/main" val="822582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150624"/>
            <a:ext cx="10515600" cy="981744"/>
          </a:xfrm>
        </p:spPr>
        <p:txBody>
          <a:bodyPr/>
          <a:lstStyle/>
          <a:p>
            <a:r>
              <a:rPr lang="de-DE" dirty="0"/>
              <a:t>Short-</a:t>
            </a:r>
            <a:r>
              <a:rPr lang="de-DE" dirty="0" err="1"/>
              <a:t>RInChIKeys</a:t>
            </a:r>
            <a:r>
              <a:rPr lang="de-DE" dirty="0"/>
              <a:t> (</a:t>
            </a:r>
            <a:r>
              <a:rPr lang="de-DE" dirty="0" err="1"/>
              <a:t>continued</a:t>
            </a:r>
            <a:r>
              <a:rPr lang="de-DE" dirty="0"/>
              <a:t>)</a:t>
            </a:r>
          </a:p>
        </p:txBody>
      </p:sp>
      <p:sp>
        <p:nvSpPr>
          <p:cNvPr id="3" name="Inhaltsplatzhalter 2"/>
          <p:cNvSpPr>
            <a:spLocks noGrp="1"/>
          </p:cNvSpPr>
          <p:nvPr>
            <p:ph idx="1"/>
          </p:nvPr>
        </p:nvSpPr>
        <p:spPr/>
        <p:txBody>
          <a:bodyPr/>
          <a:lstStyle/>
          <a:p>
            <a:r>
              <a:rPr lang="en-US" dirty="0"/>
              <a:t>with</a:t>
            </a:r>
          </a:p>
          <a:p>
            <a:pPr lvl="1"/>
            <a:r>
              <a:rPr lang="en-US" dirty="0"/>
              <a:t>Layer 8: Hash over all minor layers of the InChIs in RInChI layer 4 keeping the first 4 letters plus one letter representing the sum over all protonation states of the related InChIs in layer 4</a:t>
            </a:r>
          </a:p>
          <a:p>
            <a:pPr lvl="1"/>
            <a:r>
              <a:rPr lang="en-US" dirty="0"/>
              <a:t>Layer 9 consists of three letters, each of them representing the count of no-structures found in the sixth layer of RInChI. To simplify reading, “Z” corresponds to a count of zero no-structures (i.e. no no-structure), while “A” stands for one no-structure, B for two and so forth. The format is given by  ### with # = Z, A, B, </a:t>
            </a:r>
          </a:p>
          <a:p>
            <a:pPr lvl="1"/>
            <a:r>
              <a:rPr lang="en-US" dirty="0"/>
              <a:t>All layers are separated by an hyphen “-”.</a:t>
            </a:r>
          </a:p>
          <a:p>
            <a:pPr lvl="1"/>
            <a:endParaRPr lang="en-US" dirty="0"/>
          </a:p>
          <a:p>
            <a:pPr marL="457200" lvl="1" indent="0">
              <a:buNone/>
            </a:pPr>
            <a:endParaRPr lang="en-US" dirty="0"/>
          </a:p>
          <a:p>
            <a:pPr lvl="1"/>
            <a:endParaRPr lang="en-US" dirty="0"/>
          </a:p>
        </p:txBody>
      </p:sp>
    </p:spTree>
    <p:extLst>
      <p:ext uri="{BB962C8B-B14F-4D97-AF65-F5344CB8AC3E}">
        <p14:creationId xmlns:p14="http://schemas.microsoft.com/office/powerpoint/2010/main" val="32974725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Technical issues</a:t>
            </a:r>
          </a:p>
        </p:txBody>
      </p:sp>
      <p:sp>
        <p:nvSpPr>
          <p:cNvPr id="3" name="Inhaltsplatzhalter 2"/>
          <p:cNvSpPr>
            <a:spLocks noGrp="1"/>
          </p:cNvSpPr>
          <p:nvPr>
            <p:ph idx="1"/>
          </p:nvPr>
        </p:nvSpPr>
        <p:spPr/>
        <p:txBody>
          <a:bodyPr>
            <a:normAutofit fontScale="92500" lnSpcReduction="20000"/>
          </a:bodyPr>
          <a:lstStyle/>
          <a:p>
            <a:r>
              <a:rPr lang="en-US" dirty="0"/>
              <a:t>Adaption to latest InChI </a:t>
            </a:r>
            <a:r>
              <a:rPr lang="en-US"/>
              <a:t>version 1.06</a:t>
            </a:r>
            <a:endParaRPr lang="de-DE" dirty="0"/>
          </a:p>
          <a:p>
            <a:pPr lvl="1"/>
            <a:r>
              <a:rPr lang="en-US" dirty="0"/>
              <a:t>RInChI version 1.0 is based on InChI 1.04</a:t>
            </a:r>
          </a:p>
          <a:p>
            <a:pPr lvl="2"/>
            <a:r>
              <a:rPr lang="en-US" dirty="0"/>
              <a:t>RInChI 1.0 was already finalized when InChI 1.05 was released</a:t>
            </a:r>
          </a:p>
          <a:p>
            <a:r>
              <a:rPr lang="en-US" dirty="0"/>
              <a:t>Programming issues </a:t>
            </a:r>
            <a:endParaRPr lang="de-DE" dirty="0"/>
          </a:p>
          <a:p>
            <a:pPr lvl="1"/>
            <a:r>
              <a:rPr lang="en-US" dirty="0"/>
              <a:t>Thread safe libraries</a:t>
            </a:r>
          </a:p>
          <a:p>
            <a:pPr lvl="1"/>
            <a:r>
              <a:rPr lang="en-US" dirty="0"/>
              <a:t>Failure in C interface</a:t>
            </a:r>
          </a:p>
          <a:p>
            <a:pPr lvl="2"/>
            <a:r>
              <a:rPr lang="en-US" dirty="0"/>
              <a:t>Currently limits the use of RInChI libraries in C programs</a:t>
            </a:r>
          </a:p>
          <a:p>
            <a:pPr lvl="1"/>
            <a:r>
              <a:rPr lang="en-US" dirty="0"/>
              <a:t>Remove artificial restrictions for minimal RD file header length</a:t>
            </a:r>
          </a:p>
          <a:p>
            <a:pPr lvl="1"/>
            <a:r>
              <a:rPr lang="en-US" dirty="0"/>
              <a:t>Working MAC version</a:t>
            </a:r>
          </a:p>
          <a:p>
            <a:r>
              <a:rPr lang="en-US" dirty="0"/>
              <a:t>Enhancements for command line tool (application example)</a:t>
            </a:r>
          </a:p>
          <a:p>
            <a:pPr lvl="1"/>
            <a:r>
              <a:rPr lang="en-US" dirty="0"/>
              <a:t>Allow RD files with multiple variations</a:t>
            </a:r>
          </a:p>
          <a:p>
            <a:pPr lvl="1"/>
            <a:r>
              <a:rPr lang="en-US" dirty="0"/>
              <a:t>Make RD file reader more flexible </a:t>
            </a:r>
          </a:p>
          <a:p>
            <a:r>
              <a:rPr lang="en-US" dirty="0"/>
              <a:t>Decouple RInChI code from InChI</a:t>
            </a:r>
          </a:p>
          <a:p>
            <a:pPr lvl="1"/>
            <a:r>
              <a:rPr lang="en-US" dirty="0"/>
              <a:t>Allow InChIs as input</a:t>
            </a:r>
          </a:p>
          <a:p>
            <a:endParaRPr lang="de-DE" dirty="0"/>
          </a:p>
          <a:p>
            <a:endParaRPr lang="en-US" dirty="0"/>
          </a:p>
        </p:txBody>
      </p:sp>
    </p:spTree>
    <p:extLst>
      <p:ext uri="{BB962C8B-B14F-4D97-AF65-F5344CB8AC3E}">
        <p14:creationId xmlns:p14="http://schemas.microsoft.com/office/powerpoint/2010/main" val="156170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Additional input and output formats</a:t>
            </a:r>
          </a:p>
        </p:txBody>
      </p:sp>
      <p:sp>
        <p:nvSpPr>
          <p:cNvPr id="3" name="Inhaltsplatzhalter 2"/>
          <p:cNvSpPr>
            <a:spLocks noGrp="1"/>
          </p:cNvSpPr>
          <p:nvPr>
            <p:ph idx="1"/>
          </p:nvPr>
        </p:nvSpPr>
        <p:spPr/>
        <p:txBody>
          <a:bodyPr>
            <a:normAutofit fontScale="92500" lnSpcReduction="10000"/>
          </a:bodyPr>
          <a:lstStyle/>
          <a:p>
            <a:r>
              <a:rPr lang="en-US" dirty="0"/>
              <a:t>Version 1.0 restricted to RXN/RD files</a:t>
            </a:r>
          </a:p>
          <a:p>
            <a:r>
              <a:rPr lang="en-US" dirty="0"/>
              <a:t>Planned extensions</a:t>
            </a:r>
          </a:p>
          <a:p>
            <a:pPr lvl="1"/>
            <a:r>
              <a:rPr lang="en-US" dirty="0"/>
              <a:t>UDM (‘Unified data model’ of Pistoia Alliance)</a:t>
            </a:r>
          </a:p>
          <a:p>
            <a:pPr lvl="2"/>
            <a:r>
              <a:rPr lang="en-US" dirty="0"/>
              <a:t>Chemical reactions and related data (temperature, yield, etc.) </a:t>
            </a:r>
          </a:p>
          <a:p>
            <a:pPr lvl="3"/>
            <a:r>
              <a:rPr lang="en-US" dirty="0"/>
              <a:t>Reactions are transferred as RXN or molfiles</a:t>
            </a:r>
          </a:p>
          <a:p>
            <a:pPr lvl="2"/>
            <a:r>
              <a:rPr lang="en-US" dirty="0"/>
              <a:t>Latest release: version 5.0 at the end of November 2018</a:t>
            </a:r>
          </a:p>
          <a:p>
            <a:pPr lvl="1"/>
            <a:r>
              <a:rPr lang="en-US" dirty="0"/>
              <a:t>InChIs with roles (see programming issues)</a:t>
            </a:r>
          </a:p>
          <a:p>
            <a:pPr lvl="1"/>
            <a:r>
              <a:rPr lang="en-US" dirty="0"/>
              <a:t>Molfiles with roles 	</a:t>
            </a:r>
          </a:p>
          <a:p>
            <a:pPr lvl="2"/>
            <a:r>
              <a:rPr lang="en-US" dirty="0"/>
              <a:t>Export (RInChI to molfiles with roles) to be developed </a:t>
            </a:r>
          </a:p>
          <a:p>
            <a:pPr lvl="3"/>
            <a:r>
              <a:rPr lang="en-US" dirty="0"/>
              <a:t>Molfile input to RInChI already exists as example code</a:t>
            </a:r>
          </a:p>
          <a:p>
            <a:pPr lvl="1"/>
            <a:r>
              <a:rPr lang="en-US" dirty="0"/>
              <a:t>Smiles as exchange formats</a:t>
            </a:r>
          </a:p>
          <a:p>
            <a:pPr lvl="2"/>
            <a:r>
              <a:rPr lang="en-US" dirty="0"/>
              <a:t>Reaction smiles</a:t>
            </a:r>
          </a:p>
          <a:p>
            <a:pPr lvl="2"/>
            <a:r>
              <a:rPr lang="en-US" dirty="0"/>
              <a:t>Smiles with roles</a:t>
            </a:r>
          </a:p>
          <a:p>
            <a:pPr lvl="2"/>
            <a:r>
              <a:rPr lang="en-US" dirty="0"/>
              <a:t>Is there a direct smiles to InChI converter?</a:t>
            </a:r>
          </a:p>
          <a:p>
            <a:endParaRPr lang="en-US" dirty="0"/>
          </a:p>
        </p:txBody>
      </p:sp>
    </p:spTree>
    <p:extLst>
      <p:ext uri="{BB962C8B-B14F-4D97-AF65-F5344CB8AC3E}">
        <p14:creationId xmlns:p14="http://schemas.microsoft.com/office/powerpoint/2010/main" val="597513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Atom mapping (atom mapping only)</a:t>
            </a:r>
          </a:p>
        </p:txBody>
      </p:sp>
      <p:sp>
        <p:nvSpPr>
          <p:cNvPr id="3" name="Inhaltsplatzhalter 2"/>
          <p:cNvSpPr>
            <a:spLocks noGrp="1"/>
          </p:cNvSpPr>
          <p:nvPr>
            <p:ph idx="1"/>
          </p:nvPr>
        </p:nvSpPr>
        <p:spPr>
          <a:xfrm>
            <a:off x="838200" y="1614610"/>
            <a:ext cx="10515600" cy="5098161"/>
          </a:xfrm>
        </p:spPr>
        <p:txBody>
          <a:bodyPr>
            <a:normAutofit/>
          </a:bodyPr>
          <a:lstStyle/>
          <a:p>
            <a:r>
              <a:rPr lang="en-US" dirty="0"/>
              <a:t>Only identify those atoms that are kept during the reactions</a:t>
            </a:r>
          </a:p>
          <a:p>
            <a:r>
              <a:rPr lang="en-US" dirty="0"/>
              <a:t>Rules for the atom identification</a:t>
            </a:r>
          </a:p>
          <a:p>
            <a:pPr lvl="1"/>
            <a:r>
              <a:rPr lang="en-US" dirty="0"/>
              <a:t>Each atom is identified by </a:t>
            </a:r>
          </a:p>
          <a:p>
            <a:pPr lvl="2"/>
            <a:r>
              <a:rPr lang="en-US" dirty="0"/>
              <a:t>its relationship to the layer 2 or 3 (as educt/product layers in RInChI)</a:t>
            </a:r>
          </a:p>
          <a:p>
            <a:pPr lvl="3"/>
            <a:r>
              <a:rPr lang="en-US" dirty="0"/>
              <a:t>This relationship is defined by the position in front of or behind the separator “&lt;&gt;” and does not need to be written explicitly.</a:t>
            </a:r>
          </a:p>
          <a:p>
            <a:pPr lvl="3"/>
            <a:r>
              <a:rPr lang="en-US" dirty="0"/>
              <a:t>In exceptional cases the mapping may include the 4</a:t>
            </a:r>
            <a:r>
              <a:rPr lang="en-US" baseline="30000" dirty="0"/>
              <a:t>th</a:t>
            </a:r>
            <a:r>
              <a:rPr lang="en-US" dirty="0"/>
              <a:t> layer (agents)</a:t>
            </a:r>
          </a:p>
          <a:p>
            <a:pPr lvl="4"/>
            <a:r>
              <a:rPr lang="en-US" dirty="0"/>
              <a:t>In this case all layers (2, 3, 4) must be noted explicitly.</a:t>
            </a:r>
          </a:p>
          <a:p>
            <a:pPr lvl="4"/>
            <a:r>
              <a:rPr lang="en-US" dirty="0"/>
              <a:t>The mapping for the 4</a:t>
            </a:r>
            <a:r>
              <a:rPr lang="en-US" baseline="30000" dirty="0"/>
              <a:t>th</a:t>
            </a:r>
            <a:r>
              <a:rPr lang="en-US" dirty="0"/>
              <a:t> layer cannot be taken out of the RXN file as main transfer format where the mapping is only defined for educts and products</a:t>
            </a:r>
          </a:p>
          <a:p>
            <a:pPr lvl="2"/>
            <a:r>
              <a:rPr lang="en-US" dirty="0"/>
              <a:t>Its membership to its molecule (1 for the first molecule in the layer, 2 as second molecule, ….)</a:t>
            </a:r>
          </a:p>
          <a:p>
            <a:pPr lvl="2"/>
            <a:r>
              <a:rPr lang="en-US" dirty="0"/>
              <a:t>The atom itself is taken from the atom number of the InChI representing the component the atom belongs to</a:t>
            </a:r>
          </a:p>
          <a:p>
            <a:pPr lvl="1"/>
            <a:endParaRPr lang="en-US" dirty="0"/>
          </a:p>
        </p:txBody>
      </p:sp>
    </p:spTree>
    <p:extLst>
      <p:ext uri="{BB962C8B-B14F-4D97-AF65-F5344CB8AC3E}">
        <p14:creationId xmlns:p14="http://schemas.microsoft.com/office/powerpoint/2010/main" val="964125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Atom mapping (atom mapping only)</a:t>
            </a:r>
          </a:p>
        </p:txBody>
      </p:sp>
      <p:sp>
        <p:nvSpPr>
          <p:cNvPr id="3" name="Inhaltsplatzhalter 2"/>
          <p:cNvSpPr>
            <a:spLocks noGrp="1"/>
          </p:cNvSpPr>
          <p:nvPr>
            <p:ph idx="1"/>
          </p:nvPr>
        </p:nvSpPr>
        <p:spPr>
          <a:xfrm>
            <a:off x="838200" y="1614610"/>
            <a:ext cx="10515600" cy="5098161"/>
          </a:xfrm>
        </p:spPr>
        <p:txBody>
          <a:bodyPr>
            <a:normAutofit/>
          </a:bodyPr>
          <a:lstStyle/>
          <a:p>
            <a:r>
              <a:rPr lang="en-US" dirty="0"/>
              <a:t>Rules continued</a:t>
            </a:r>
          </a:p>
          <a:p>
            <a:pPr lvl="1"/>
            <a:r>
              <a:rPr lang="en-US" dirty="0"/>
              <a:t>Use a dash “-” as separator between each  number</a:t>
            </a:r>
          </a:p>
          <a:p>
            <a:pPr lvl="1"/>
            <a:r>
              <a:rPr lang="en-US" dirty="0"/>
              <a:t>In case of equivalent mappings list the InChI numbers of all equivalent positions ordered ascending, separated by a comma “,” and terminated by brackets “(“ ,  “)” on the 3</a:t>
            </a:r>
            <a:r>
              <a:rPr lang="en-US" baseline="30000" dirty="0"/>
              <a:t>rd</a:t>
            </a:r>
            <a:r>
              <a:rPr lang="en-US" dirty="0"/>
              <a:t> layer.</a:t>
            </a:r>
          </a:p>
          <a:p>
            <a:pPr lvl="1"/>
            <a:r>
              <a:rPr lang="en-US" dirty="0"/>
              <a:t>Use “&lt;&gt;” to indicate the mapping (analog the separator between layer 2 and 3)</a:t>
            </a:r>
          </a:p>
          <a:p>
            <a:pPr lvl="1"/>
            <a:r>
              <a:rPr lang="en-US" dirty="0"/>
              <a:t>Separate each string by a semicolon</a:t>
            </a:r>
          </a:p>
          <a:p>
            <a:pPr lvl="1"/>
            <a:r>
              <a:rPr lang="en-US" dirty="0"/>
              <a:t>Order the strings alphabetically ascending</a:t>
            </a:r>
          </a:p>
          <a:p>
            <a:pPr lvl="1"/>
            <a:r>
              <a:rPr lang="en-US" dirty="0"/>
              <a:t>To mark the layer use /MapAuxInfo=1.00.1/</a:t>
            </a:r>
          </a:p>
        </p:txBody>
      </p:sp>
    </p:spTree>
    <p:extLst>
      <p:ext uri="{BB962C8B-B14F-4D97-AF65-F5344CB8AC3E}">
        <p14:creationId xmlns:p14="http://schemas.microsoft.com/office/powerpoint/2010/main" val="1568970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43945-98B9-4638-8076-573B6FD753DC}"/>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39D2A7E6-0ED5-4AD4-A57B-ABFF9ADEEC5B}"/>
              </a:ext>
            </a:extLst>
          </p:cNvPr>
          <p:cNvSpPr>
            <a:spLocks noGrp="1"/>
          </p:cNvSpPr>
          <p:nvPr>
            <p:ph idx="1"/>
          </p:nvPr>
        </p:nvSpPr>
        <p:spPr>
          <a:xfrm>
            <a:off x="838200" y="1292180"/>
            <a:ext cx="10515600" cy="5428223"/>
          </a:xfrm>
        </p:spPr>
        <p:txBody>
          <a:bodyPr/>
          <a:lstStyle/>
          <a:p>
            <a:r>
              <a:rPr lang="en-US" dirty="0"/>
              <a:t>Example: Esterification, equilibrium reaction</a:t>
            </a:r>
          </a:p>
          <a:p>
            <a:endParaRPr lang="en-US" dirty="0"/>
          </a:p>
          <a:p>
            <a:endParaRPr lang="en-US" dirty="0"/>
          </a:p>
          <a:p>
            <a:endParaRPr lang="en-US" dirty="0"/>
          </a:p>
          <a:p>
            <a:endParaRPr lang="en-US" dirty="0"/>
          </a:p>
          <a:p>
            <a:endParaRPr lang="en-US" dirty="0"/>
          </a:p>
          <a:p>
            <a:endParaRPr lang="en-US" dirty="0"/>
          </a:p>
          <a:p>
            <a:pPr lvl="1"/>
            <a:r>
              <a:rPr lang="de-DE" dirty="0">
                <a:solidFill>
                  <a:schemeClr val="accent3">
                    <a:lumMod val="50000"/>
                  </a:schemeClr>
                </a:solidFill>
              </a:rPr>
              <a:t>RInChI=1.00.1S/</a:t>
            </a:r>
            <a:r>
              <a:rPr lang="de-DE" dirty="0"/>
              <a:t>C2H6O/c1-2-3/h3H,2H2,1H3</a:t>
            </a:r>
            <a:r>
              <a:rPr lang="de-DE" b="1" dirty="0">
                <a:solidFill>
                  <a:srgbClr val="FF0000"/>
                </a:solidFill>
              </a:rPr>
              <a:t>!</a:t>
            </a:r>
            <a:r>
              <a:rPr lang="de-DE" dirty="0"/>
              <a:t>C4H8O2/c1-2-3-4(5)6/h2-3H2,1H3,(H,5,6)</a:t>
            </a:r>
            <a:r>
              <a:rPr lang="de-DE" dirty="0">
                <a:solidFill>
                  <a:srgbClr val="0000FF"/>
                </a:solidFill>
              </a:rPr>
              <a:t>&lt;&gt;</a:t>
            </a:r>
            <a:r>
              <a:rPr lang="de-DE" dirty="0"/>
              <a:t>C6H12O2/c1-3-5-6(7)8-4-2/h3-5H2,1-2H3</a:t>
            </a:r>
            <a:r>
              <a:rPr lang="de-DE" b="1" dirty="0">
                <a:solidFill>
                  <a:srgbClr val="FF0000"/>
                </a:solidFill>
              </a:rPr>
              <a:t>!</a:t>
            </a:r>
            <a:r>
              <a:rPr lang="de-DE" dirty="0"/>
              <a:t>H2O/h1H2</a:t>
            </a:r>
            <a:r>
              <a:rPr lang="de-DE" dirty="0">
                <a:solidFill>
                  <a:srgbClr val="0000FF"/>
                </a:solidFill>
              </a:rPr>
              <a:t>&lt;&gt;</a:t>
            </a:r>
            <a:r>
              <a:rPr lang="de-DE" dirty="0"/>
              <a:t>H2O4S/c1-5(2,3)4/h(H2,1,2,3,4)</a:t>
            </a:r>
            <a:r>
              <a:rPr lang="en-US" dirty="0">
                <a:solidFill>
                  <a:schemeClr val="accent2">
                    <a:lumMod val="50000"/>
                  </a:schemeClr>
                </a:solidFill>
              </a:rPr>
              <a:t>/d=</a:t>
            </a:r>
          </a:p>
          <a:p>
            <a:r>
              <a:rPr lang="en-US" dirty="0"/>
              <a:t>RInChI is the unique identifier for chemical reactions</a:t>
            </a:r>
          </a:p>
          <a:p>
            <a:endParaRPr lang="en-US" dirty="0"/>
          </a:p>
        </p:txBody>
      </p:sp>
      <p:graphicFrame>
        <p:nvGraphicFramePr>
          <p:cNvPr id="6" name="Objekt 5">
            <a:extLst>
              <a:ext uri="{FF2B5EF4-FFF2-40B4-BE49-F238E27FC236}">
                <a16:creationId xmlns:a16="http://schemas.microsoft.com/office/drawing/2014/main" id="{D3A4A221-BB67-4B27-BAF4-1EA27B8C559E}"/>
              </a:ext>
            </a:extLst>
          </p:cNvPr>
          <p:cNvGraphicFramePr>
            <a:graphicFrameLocks noChangeAspect="1"/>
          </p:cNvGraphicFramePr>
          <p:nvPr>
            <p:extLst>
              <p:ext uri="{D42A27DB-BD31-4B8C-83A1-F6EECF244321}">
                <p14:modId xmlns:p14="http://schemas.microsoft.com/office/powerpoint/2010/main" val="1108263093"/>
              </p:ext>
            </p:extLst>
          </p:nvPr>
        </p:nvGraphicFramePr>
        <p:xfrm>
          <a:off x="1933437" y="1970096"/>
          <a:ext cx="5324475" cy="2590800"/>
        </p:xfrm>
        <a:graphic>
          <a:graphicData uri="http://schemas.openxmlformats.org/presentationml/2006/ole">
            <mc:AlternateContent xmlns:mc="http://schemas.openxmlformats.org/markup-compatibility/2006">
              <mc:Choice xmlns:v="urn:schemas-microsoft-com:vml" Requires="v">
                <p:oleObj name="ISIS/Draw Sketch" r:id="rId2" imgW="5324590" imgH="2590920" progId="MDLDrawOLE.MDLDrawObject.1">
                  <p:embed/>
                </p:oleObj>
              </mc:Choice>
              <mc:Fallback>
                <p:oleObj name="ISIS/Draw Sketch" r:id="rId2" imgW="5324590" imgH="2590920" progId="MDLDrawOLE.MDLDrawObject.1">
                  <p:embed/>
                  <p:pic>
                    <p:nvPicPr>
                      <p:cNvPr id="7" name="Objekt 6"/>
                      <p:cNvPicPr/>
                      <p:nvPr/>
                    </p:nvPicPr>
                    <p:blipFill>
                      <a:blip r:embed="rId3"/>
                      <a:stretch>
                        <a:fillRect/>
                      </a:stretch>
                    </p:blipFill>
                    <p:spPr>
                      <a:xfrm>
                        <a:off x="1933437" y="1970096"/>
                        <a:ext cx="5324475" cy="2590800"/>
                      </a:xfrm>
                      <a:prstGeom prst="rect">
                        <a:avLst/>
                      </a:prstGeom>
                    </p:spPr>
                  </p:pic>
                </p:oleObj>
              </mc:Fallback>
            </mc:AlternateContent>
          </a:graphicData>
        </a:graphic>
      </p:graphicFrame>
    </p:spTree>
    <p:extLst>
      <p:ext uri="{BB962C8B-B14F-4D97-AF65-F5344CB8AC3E}">
        <p14:creationId xmlns:p14="http://schemas.microsoft.com/office/powerpoint/2010/main" val="1826820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Atom mapping (Example: 2 reagents into one product) </a:t>
            </a:r>
          </a:p>
        </p:txBody>
      </p:sp>
      <p:sp>
        <p:nvSpPr>
          <p:cNvPr id="5" name="Inhaltsplatzhalter 2"/>
          <p:cNvSpPr txBox="1">
            <a:spLocks/>
          </p:cNvSpPr>
          <p:nvPr/>
        </p:nvSpPr>
        <p:spPr>
          <a:xfrm>
            <a:off x="6218068" y="1614611"/>
            <a:ext cx="5257800" cy="212288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dirty="0"/>
              <a:t>Reagents appear in the product twice (or multiple times) in different ways:</a:t>
            </a:r>
          </a:p>
          <a:p>
            <a:pPr marL="0" indent="0">
              <a:lnSpc>
                <a:spcPct val="100000"/>
              </a:lnSpc>
              <a:buNone/>
            </a:pPr>
            <a:r>
              <a:rPr lang="pt-BR" sz="1400" dirty="0">
                <a:latin typeface="Courier New" panose="02070309020205020404" pitchFamily="49" charset="0"/>
                <a:cs typeface="Courier New" panose="02070309020205020404" pitchFamily="49" charset="0"/>
              </a:rPr>
              <a:t>RInChI=1.00.1S/C10H11NO2/c1-8(12)7-10(13)11-9-5-3-2-4-6-9/h2-6H,7H2,1H3,(H,11,13)!C7H6O/c8-6-7-4-2-1-3-5-7/h1-6H&lt;&gt;C27H24N2O3/c1-18-23(26(31)28-21-14-8-4-9-15-21)25(20-12-6-3-7-13-20)24(19(2)30)27(32)29(18)22-16-10-5-11-17-22/h3-17,24-25H,1-2H3,(H,28,31)/t24-,25+/m0/s1/d+</a:t>
            </a:r>
            <a:endParaRPr lang="en-US" sz="1400" dirty="0">
              <a:latin typeface="Courier New" panose="02070309020205020404" pitchFamily="49" charset="0"/>
              <a:cs typeface="Courier New" panose="02070309020205020404" pitchFamily="49" charset="0"/>
            </a:endParaRPr>
          </a:p>
          <a:p>
            <a:pPr marL="0" indent="0">
              <a:lnSpc>
                <a:spcPct val="100000"/>
              </a:lnSpc>
              <a:buNone/>
            </a:pPr>
            <a:endParaRPr lang="en-US" sz="1400" dirty="0">
              <a:latin typeface="Courier New" panose="02070309020205020404" pitchFamily="49" charset="0"/>
              <a:cs typeface="Courier New" panose="02070309020205020404" pitchFamily="49" charset="0"/>
            </a:endParaRPr>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a:p>
            <a:pPr marL="0" indent="0">
              <a:lnSpc>
                <a:spcPct val="100000"/>
              </a:lnSpc>
              <a:buNone/>
            </a:pPr>
            <a:endParaRPr lang="en-US" sz="1400" dirty="0"/>
          </a:p>
        </p:txBody>
      </p:sp>
      <p:graphicFrame>
        <p:nvGraphicFramePr>
          <p:cNvPr id="8" name="Objekt 7"/>
          <p:cNvGraphicFramePr>
            <a:graphicFrameLocks noChangeAspect="1"/>
          </p:cNvGraphicFramePr>
          <p:nvPr/>
        </p:nvGraphicFramePr>
        <p:xfrm>
          <a:off x="838200" y="1921453"/>
          <a:ext cx="5011620" cy="1931456"/>
        </p:xfrm>
        <a:graphic>
          <a:graphicData uri="http://schemas.openxmlformats.org/presentationml/2006/ole">
            <mc:AlternateContent xmlns:mc="http://schemas.openxmlformats.org/markup-compatibility/2006">
              <mc:Choice xmlns:v="urn:schemas-microsoft-com:vml" Requires="v">
                <p:oleObj name="ISIS/Draw Sketch" r:id="rId2" imgW="9391712" imgH="3619620" progId="MDLDrawOLE.MDLDrawObject.1">
                  <p:embed/>
                </p:oleObj>
              </mc:Choice>
              <mc:Fallback>
                <p:oleObj name="ISIS/Draw Sketch" r:id="rId2" imgW="9391712" imgH="3619620" progId="MDLDrawOLE.MDLDrawObject.1">
                  <p:embed/>
                  <p:pic>
                    <p:nvPicPr>
                      <p:cNvPr id="8" name="Objekt 7"/>
                      <p:cNvPicPr/>
                      <p:nvPr/>
                    </p:nvPicPr>
                    <p:blipFill>
                      <a:blip r:embed="rId3"/>
                      <a:stretch>
                        <a:fillRect/>
                      </a:stretch>
                    </p:blipFill>
                    <p:spPr>
                      <a:xfrm>
                        <a:off x="838200" y="1921453"/>
                        <a:ext cx="5011620" cy="1931456"/>
                      </a:xfrm>
                      <a:prstGeom prst="rect">
                        <a:avLst/>
                      </a:prstGeom>
                    </p:spPr>
                  </p:pic>
                </p:oleObj>
              </mc:Fallback>
            </mc:AlternateContent>
          </a:graphicData>
        </a:graphic>
      </p:graphicFrame>
      <p:sp>
        <p:nvSpPr>
          <p:cNvPr id="10" name="Textfeld 9"/>
          <p:cNvSpPr txBox="1"/>
          <p:nvPr/>
        </p:nvSpPr>
        <p:spPr>
          <a:xfrm>
            <a:off x="6218068" y="4140617"/>
            <a:ext cx="5381878" cy="1815882"/>
          </a:xfrm>
          <a:prstGeom prst="rect">
            <a:avLst/>
          </a:prstGeom>
          <a:noFill/>
        </p:spPr>
        <p:txBody>
          <a:bodyPr wrap="square" rtlCol="0">
            <a:spAutoFit/>
          </a:bodyPr>
          <a:lstStyle/>
          <a:p>
            <a:r>
              <a:rPr lang="en-US" sz="1400" dirty="0">
                <a:solidFill>
                  <a:srgbClr val="2029D6"/>
                </a:solidFill>
                <a:latin typeface="Courier New" panose="02070309020205020404" pitchFamily="49" charset="0"/>
                <a:cs typeface="Courier New" panose="02070309020205020404" pitchFamily="49" charset="0"/>
              </a:rPr>
              <a:t>MapAuxInfo=1.00.1/1-1&lt;&gt;1-3;1-2&lt;&gt;1-6;1-3&lt;&gt;1-7;1-4&lt;&gt;1-12;1-5&lt;&gt;1-13;1-6&lt;&gt;1-25;1-7&lt;&gt;1-20;2-1&lt;&gt;1-1;2-1&lt;&gt;1-2;2-2&lt;&gt;1-4;2-2&lt;&gt;1-5;2-3&lt;&gt;1-10;2-3&lt;&gt;1-8;2-4&lt;&gt;1-11;2-4&lt;&gt;1-9;2-5&lt;&gt;1-14;2-5&lt;&gt;1-16;2-6&lt;&gt;1-15;2-6&lt;&gt;1-17;2-7&lt;&gt;1-23;2-7&lt;&gt;1-24;2-8&lt;&gt;1-18;2-8&lt;&gt;1-19;2-9&lt;&gt;1-21;2-9&lt;&gt;1-22;2-10&lt;&gt;1-26;2-10&lt;&gt;1-27;2-11&lt;&gt;1-28;2-11&lt;&gt;1-29;2-12&lt;&gt;1-30;2-13&lt;&gt;1-31;2-13&lt;&gt;1-32</a:t>
            </a:r>
          </a:p>
        </p:txBody>
      </p:sp>
      <p:graphicFrame>
        <p:nvGraphicFramePr>
          <p:cNvPr id="11" name="Objekt 10"/>
          <p:cNvGraphicFramePr>
            <a:graphicFrameLocks noChangeAspect="1"/>
          </p:cNvGraphicFramePr>
          <p:nvPr/>
        </p:nvGraphicFramePr>
        <p:xfrm>
          <a:off x="838200" y="4039340"/>
          <a:ext cx="5189853" cy="2161558"/>
        </p:xfrm>
        <a:graphic>
          <a:graphicData uri="http://schemas.openxmlformats.org/presentationml/2006/ole">
            <mc:AlternateContent xmlns:mc="http://schemas.openxmlformats.org/markup-compatibility/2006">
              <mc:Choice xmlns:v="urn:schemas-microsoft-com:vml" Requires="v">
                <p:oleObj name="ISIS/Draw Sketch" r:id="rId4" imgW="9353623" imgH="3895830" progId="MDLDrawOLE.MDLDrawObject.1">
                  <p:embed/>
                </p:oleObj>
              </mc:Choice>
              <mc:Fallback>
                <p:oleObj name="ISIS/Draw Sketch" r:id="rId4" imgW="9353623" imgH="3895830" progId="MDLDrawOLE.MDLDrawObject.1">
                  <p:embed/>
                  <p:pic>
                    <p:nvPicPr>
                      <p:cNvPr id="11" name="Objekt 10"/>
                      <p:cNvPicPr/>
                      <p:nvPr/>
                    </p:nvPicPr>
                    <p:blipFill>
                      <a:blip r:embed="rId5"/>
                      <a:stretch>
                        <a:fillRect/>
                      </a:stretch>
                    </p:blipFill>
                    <p:spPr>
                      <a:xfrm>
                        <a:off x="838200" y="4039340"/>
                        <a:ext cx="5189853" cy="2161558"/>
                      </a:xfrm>
                      <a:prstGeom prst="rect">
                        <a:avLst/>
                      </a:prstGeom>
                    </p:spPr>
                  </p:pic>
                </p:oleObj>
              </mc:Fallback>
            </mc:AlternateContent>
          </a:graphicData>
        </a:graphic>
      </p:graphicFrame>
    </p:spTree>
    <p:extLst>
      <p:ext uri="{BB962C8B-B14F-4D97-AF65-F5344CB8AC3E}">
        <p14:creationId xmlns:p14="http://schemas.microsoft.com/office/powerpoint/2010/main" val="20856484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a:t>Atom mapping (Example: Cope rearrangement)</a:t>
            </a:r>
          </a:p>
        </p:txBody>
      </p:sp>
      <p:sp>
        <p:nvSpPr>
          <p:cNvPr id="3" name="Inhaltsplatzhalter 2"/>
          <p:cNvSpPr>
            <a:spLocks noGrp="1"/>
          </p:cNvSpPr>
          <p:nvPr>
            <p:ph idx="1"/>
          </p:nvPr>
        </p:nvSpPr>
        <p:spPr>
          <a:xfrm>
            <a:off x="6096000" y="1585114"/>
            <a:ext cx="5257800" cy="1098819"/>
          </a:xfrm>
        </p:spPr>
        <p:txBody>
          <a:bodyPr>
            <a:normAutofit/>
          </a:bodyPr>
          <a:lstStyle/>
          <a:p>
            <a:pPr marL="0" indent="0">
              <a:buNone/>
            </a:pPr>
            <a:r>
              <a:rPr lang="en-US" sz="1800" dirty="0"/>
              <a:t>Cope rearrangement</a:t>
            </a:r>
          </a:p>
          <a:p>
            <a:pPr marL="457200" lvl="1" indent="0">
              <a:buNone/>
            </a:pPr>
            <a:r>
              <a:rPr lang="en-US" sz="1600" dirty="0">
                <a:latin typeface="Courier New" panose="02070309020205020404" pitchFamily="49" charset="0"/>
                <a:cs typeface="Courier New" panose="02070309020205020404" pitchFamily="49" charset="0"/>
              </a:rPr>
              <a:t>RInChI=1.00.1S/C6H10/c1-3-5-6-4-2/h3-4H,1-2,5-6H2&lt;&gt;C6H10/c1-3-5-6-4-2/h3-4H,1-2,5-6H2/d+</a:t>
            </a:r>
          </a:p>
        </p:txBody>
      </p:sp>
      <p:sp>
        <p:nvSpPr>
          <p:cNvPr id="10" name="Textfeld 9"/>
          <p:cNvSpPr txBox="1"/>
          <p:nvPr/>
        </p:nvSpPr>
        <p:spPr>
          <a:xfrm>
            <a:off x="6096000" y="2802480"/>
            <a:ext cx="2381165" cy="369332"/>
          </a:xfrm>
          <a:prstGeom prst="rect">
            <a:avLst/>
          </a:prstGeom>
          <a:noFill/>
        </p:spPr>
        <p:txBody>
          <a:bodyPr wrap="none" rtlCol="0">
            <a:spAutoFit/>
          </a:bodyPr>
          <a:lstStyle/>
          <a:p>
            <a:r>
              <a:rPr lang="en-US" dirty="0"/>
              <a:t>Mapping for each atom</a:t>
            </a:r>
          </a:p>
        </p:txBody>
      </p:sp>
      <p:graphicFrame>
        <p:nvGraphicFramePr>
          <p:cNvPr id="11" name="Objekt 10"/>
          <p:cNvGraphicFramePr>
            <a:graphicFrameLocks noChangeAspect="1"/>
          </p:cNvGraphicFramePr>
          <p:nvPr/>
        </p:nvGraphicFramePr>
        <p:xfrm>
          <a:off x="838200" y="1844153"/>
          <a:ext cx="3627437" cy="1273175"/>
        </p:xfrm>
        <a:graphic>
          <a:graphicData uri="http://schemas.openxmlformats.org/presentationml/2006/ole">
            <mc:AlternateContent xmlns:mc="http://schemas.openxmlformats.org/markup-compatibility/2006">
              <mc:Choice xmlns:v="urn:schemas-microsoft-com:vml" Requires="v">
                <p:oleObj name="ISIS/Draw Sketch" r:id="rId2" imgW="3627129" imgH="1272456" progId="MDLDrawOLE.MDLDrawObject.1">
                  <p:embed/>
                </p:oleObj>
              </mc:Choice>
              <mc:Fallback>
                <p:oleObj name="ISIS/Draw Sketch" r:id="rId2" imgW="3627129" imgH="1272456" progId="MDLDrawOLE.MDLDrawObject.1">
                  <p:embed/>
                  <p:pic>
                    <p:nvPicPr>
                      <p:cNvPr id="11" name="Objekt 10"/>
                      <p:cNvPicPr/>
                      <p:nvPr/>
                    </p:nvPicPr>
                    <p:blipFill>
                      <a:blip r:embed="rId3"/>
                      <a:stretch>
                        <a:fillRect/>
                      </a:stretch>
                    </p:blipFill>
                    <p:spPr>
                      <a:xfrm>
                        <a:off x="838200" y="1844153"/>
                        <a:ext cx="3627437" cy="1273175"/>
                      </a:xfrm>
                      <a:prstGeom prst="rect">
                        <a:avLst/>
                      </a:prstGeom>
                    </p:spPr>
                  </p:pic>
                </p:oleObj>
              </mc:Fallback>
            </mc:AlternateContent>
          </a:graphicData>
        </a:graphic>
      </p:graphicFrame>
      <p:graphicFrame>
        <p:nvGraphicFramePr>
          <p:cNvPr id="12" name="Objekt 11"/>
          <p:cNvGraphicFramePr>
            <a:graphicFrameLocks noChangeAspect="1"/>
          </p:cNvGraphicFramePr>
          <p:nvPr/>
        </p:nvGraphicFramePr>
        <p:xfrm>
          <a:off x="1119318" y="3117328"/>
          <a:ext cx="3292475" cy="1333500"/>
        </p:xfrm>
        <a:graphic>
          <a:graphicData uri="http://schemas.openxmlformats.org/presentationml/2006/ole">
            <mc:AlternateContent xmlns:mc="http://schemas.openxmlformats.org/markup-compatibility/2006">
              <mc:Choice xmlns:v="urn:schemas-microsoft-com:vml" Requires="v">
                <p:oleObj name="ISIS/Draw Sketch" r:id="rId4" imgW="3291948" imgH="1333584" progId="MDLDrawOLE.MDLDrawObject.1">
                  <p:embed/>
                </p:oleObj>
              </mc:Choice>
              <mc:Fallback>
                <p:oleObj name="ISIS/Draw Sketch" r:id="rId4" imgW="3291948" imgH="1333584" progId="MDLDrawOLE.MDLDrawObject.1">
                  <p:embed/>
                  <p:pic>
                    <p:nvPicPr>
                      <p:cNvPr id="12" name="Objekt 11"/>
                      <p:cNvPicPr/>
                      <p:nvPr/>
                    </p:nvPicPr>
                    <p:blipFill>
                      <a:blip r:embed="rId5"/>
                      <a:stretch>
                        <a:fillRect/>
                      </a:stretch>
                    </p:blipFill>
                    <p:spPr>
                      <a:xfrm>
                        <a:off x="1119318" y="3117328"/>
                        <a:ext cx="3292475" cy="1333500"/>
                      </a:xfrm>
                      <a:prstGeom prst="rect">
                        <a:avLst/>
                      </a:prstGeom>
                    </p:spPr>
                  </p:pic>
                </p:oleObj>
              </mc:Fallback>
            </mc:AlternateContent>
          </a:graphicData>
        </a:graphic>
      </p:graphicFrame>
      <p:sp>
        <p:nvSpPr>
          <p:cNvPr id="13" name="Textfeld 12"/>
          <p:cNvSpPr txBox="1"/>
          <p:nvPr/>
        </p:nvSpPr>
        <p:spPr>
          <a:xfrm>
            <a:off x="6543786" y="3199732"/>
            <a:ext cx="1563248" cy="923330"/>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1-1 &lt;&gt; 1-5</a:t>
            </a:r>
          </a:p>
          <a:p>
            <a:r>
              <a:rPr lang="en-US" dirty="0">
                <a:latin typeface="Courier New" panose="02070309020205020404" pitchFamily="49" charset="0"/>
                <a:cs typeface="Courier New" panose="02070309020205020404" pitchFamily="49" charset="0"/>
              </a:rPr>
              <a:t>1-2 &lt;&gt; 1-6</a:t>
            </a:r>
          </a:p>
          <a:p>
            <a:r>
              <a:rPr lang="en-US" dirty="0">
                <a:latin typeface="Courier New" panose="02070309020205020404" pitchFamily="49" charset="0"/>
                <a:cs typeface="Courier New" panose="02070309020205020404" pitchFamily="49" charset="0"/>
              </a:rPr>
              <a:t>1-3 &lt;&gt; 1-3</a:t>
            </a:r>
          </a:p>
        </p:txBody>
      </p:sp>
      <p:sp>
        <p:nvSpPr>
          <p:cNvPr id="14" name="Textfeld 13"/>
          <p:cNvSpPr txBox="1"/>
          <p:nvPr/>
        </p:nvSpPr>
        <p:spPr>
          <a:xfrm>
            <a:off x="8346329" y="3199732"/>
            <a:ext cx="1563248" cy="923330"/>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1-4 &lt;&gt; 1-4</a:t>
            </a:r>
          </a:p>
          <a:p>
            <a:r>
              <a:rPr lang="en-US" dirty="0">
                <a:latin typeface="Courier New" panose="02070309020205020404" pitchFamily="49" charset="0"/>
                <a:cs typeface="Courier New" panose="02070309020205020404" pitchFamily="49" charset="0"/>
              </a:rPr>
              <a:t>1-5 &lt;&gt; 1-1</a:t>
            </a:r>
          </a:p>
          <a:p>
            <a:r>
              <a:rPr lang="en-US" dirty="0">
                <a:latin typeface="Courier New" panose="02070309020205020404" pitchFamily="49" charset="0"/>
                <a:cs typeface="Courier New" panose="02070309020205020404" pitchFamily="49" charset="0"/>
              </a:rPr>
              <a:t>1-6 &lt;&gt; 1-2</a:t>
            </a:r>
          </a:p>
        </p:txBody>
      </p:sp>
      <p:sp>
        <p:nvSpPr>
          <p:cNvPr id="15" name="Textfeld 14"/>
          <p:cNvSpPr txBox="1"/>
          <p:nvPr/>
        </p:nvSpPr>
        <p:spPr>
          <a:xfrm>
            <a:off x="6224788" y="4265134"/>
            <a:ext cx="5400419" cy="646331"/>
          </a:xfrm>
          <a:prstGeom prst="rect">
            <a:avLst/>
          </a:prstGeom>
          <a:noFill/>
        </p:spPr>
        <p:txBody>
          <a:bodyPr wrap="square" rtlCol="0">
            <a:spAutoFit/>
          </a:bodyPr>
          <a:lstStyle/>
          <a:p>
            <a:r>
              <a:rPr lang="en-US" dirty="0">
                <a:solidFill>
                  <a:srgbClr val="2029D6"/>
                </a:solidFill>
                <a:latin typeface="Courier New" panose="02070309020205020404" pitchFamily="49" charset="0"/>
                <a:cs typeface="Courier New" panose="02070309020205020404" pitchFamily="49" charset="0"/>
              </a:rPr>
              <a:t>MapAuxInfo=1.00.1/1-1&lt;&gt;1-5;1-2&lt;&gt;1-6;1-3&lt;&gt;1-3;1-4 &lt;&gt;1-4;1-5&lt;&gt;1-1;1-6&lt;&gt;1-2</a:t>
            </a:r>
          </a:p>
        </p:txBody>
      </p:sp>
      <p:sp>
        <p:nvSpPr>
          <p:cNvPr id="4" name="Textfeld 3"/>
          <p:cNvSpPr txBox="1"/>
          <p:nvPr/>
        </p:nvSpPr>
        <p:spPr>
          <a:xfrm>
            <a:off x="6223000" y="5393267"/>
            <a:ext cx="5768703" cy="1200329"/>
          </a:xfrm>
          <a:prstGeom prst="rect">
            <a:avLst/>
          </a:prstGeom>
          <a:noFill/>
        </p:spPr>
        <p:txBody>
          <a:bodyPr wrap="square" rtlCol="0">
            <a:spAutoFit/>
          </a:bodyPr>
          <a:lstStyle/>
          <a:p>
            <a:r>
              <a:rPr lang="en-US" dirty="0"/>
              <a:t>Note: Educt and product are represented by the same InChI string (i.e. it looks like A -&gt; A) but the MapAuxInfo indicates the reaction and shows the relationships between educt and product</a:t>
            </a:r>
          </a:p>
        </p:txBody>
      </p:sp>
    </p:spTree>
    <p:extLst>
      <p:ext uri="{BB962C8B-B14F-4D97-AF65-F5344CB8AC3E}">
        <p14:creationId xmlns:p14="http://schemas.microsoft.com/office/powerpoint/2010/main" val="2444383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5388B4-77D8-495E-BB08-9389C4D70034}"/>
              </a:ext>
            </a:extLst>
          </p:cNvPr>
          <p:cNvSpPr>
            <a:spLocks noGrp="1"/>
          </p:cNvSpPr>
          <p:nvPr>
            <p:ph type="title"/>
          </p:nvPr>
        </p:nvSpPr>
        <p:spPr>
          <a:xfrm>
            <a:off x="838199" y="376277"/>
            <a:ext cx="10837127" cy="980098"/>
          </a:xfrm>
        </p:spPr>
        <p:txBody>
          <a:bodyPr>
            <a:normAutofit/>
          </a:bodyPr>
          <a:lstStyle/>
          <a:p>
            <a:r>
              <a:rPr lang="en-GB" dirty="0"/>
              <a:t>Stereochemistry</a:t>
            </a:r>
            <a:r>
              <a:rPr lang="de-DE" dirty="0"/>
              <a:t> – additional </a:t>
            </a:r>
            <a:r>
              <a:rPr lang="de-DE" dirty="0" err="1"/>
              <a:t>stereolayer</a:t>
            </a:r>
            <a:endParaRPr lang="en-US" sz="2000" dirty="0"/>
          </a:p>
        </p:txBody>
      </p:sp>
      <p:sp>
        <p:nvSpPr>
          <p:cNvPr id="3" name="Inhaltsplatzhalter 2">
            <a:extLst>
              <a:ext uri="{FF2B5EF4-FFF2-40B4-BE49-F238E27FC236}">
                <a16:creationId xmlns:a16="http://schemas.microsoft.com/office/drawing/2014/main" id="{9DF6BDAC-E77F-4B7B-947D-61E9E0C9C43C}"/>
              </a:ext>
            </a:extLst>
          </p:cNvPr>
          <p:cNvSpPr>
            <a:spLocks noGrp="1"/>
          </p:cNvSpPr>
          <p:nvPr>
            <p:ph idx="1"/>
          </p:nvPr>
        </p:nvSpPr>
        <p:spPr/>
        <p:txBody>
          <a:bodyPr/>
          <a:lstStyle/>
          <a:p>
            <a:r>
              <a:rPr lang="en-US" dirty="0"/>
              <a:t>Limitations</a:t>
            </a:r>
          </a:p>
          <a:p>
            <a:pPr lvl="1"/>
            <a:r>
              <a:rPr lang="en-US" dirty="0"/>
              <a:t>Although the additional stereo layer indicates that the reactants are identical the RInChI  strings are different:</a:t>
            </a:r>
          </a:p>
        </p:txBody>
      </p:sp>
      <p:pic>
        <p:nvPicPr>
          <p:cNvPr id="7" name="Grafik 6">
            <a:extLst>
              <a:ext uri="{FF2B5EF4-FFF2-40B4-BE49-F238E27FC236}">
                <a16:creationId xmlns:a16="http://schemas.microsoft.com/office/drawing/2014/main" id="{C4910A7A-F8A7-405C-B97F-12274D9CF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532" y="2981156"/>
            <a:ext cx="3600953" cy="1693782"/>
          </a:xfrm>
          <a:prstGeom prst="rect">
            <a:avLst/>
          </a:prstGeom>
        </p:spPr>
      </p:pic>
      <p:pic>
        <p:nvPicPr>
          <p:cNvPr id="9" name="Grafik 8">
            <a:extLst>
              <a:ext uri="{FF2B5EF4-FFF2-40B4-BE49-F238E27FC236}">
                <a16:creationId xmlns:a16="http://schemas.microsoft.com/office/drawing/2014/main" id="{1C86A76E-03B2-4F5D-83B6-7795BBADA3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1257" y="4852580"/>
            <a:ext cx="3587616" cy="1700450"/>
          </a:xfrm>
          <a:prstGeom prst="rect">
            <a:avLst/>
          </a:prstGeom>
        </p:spPr>
      </p:pic>
      <p:sp>
        <p:nvSpPr>
          <p:cNvPr id="11" name="Textfeld 10">
            <a:extLst>
              <a:ext uri="{FF2B5EF4-FFF2-40B4-BE49-F238E27FC236}">
                <a16:creationId xmlns:a16="http://schemas.microsoft.com/office/drawing/2014/main" id="{88B4CD17-1F0E-4EF8-A184-5B9C10927612}"/>
              </a:ext>
            </a:extLst>
          </p:cNvPr>
          <p:cNvSpPr txBox="1"/>
          <p:nvPr/>
        </p:nvSpPr>
        <p:spPr>
          <a:xfrm>
            <a:off x="5502297" y="3295622"/>
            <a:ext cx="6450944" cy="1200329"/>
          </a:xfrm>
          <a:prstGeom prst="rect">
            <a:avLst/>
          </a:prstGeom>
          <a:noFill/>
        </p:spPr>
        <p:txBody>
          <a:bodyPr wrap="square" rtlCol="0">
            <a:spAutoFit/>
          </a:bodyPr>
          <a:lstStyle/>
          <a:p>
            <a:r>
              <a:rPr lang="pt-BR" sz="1200" dirty="0">
                <a:latin typeface="Courier New" panose="02070309020205020404" pitchFamily="49" charset="0"/>
                <a:cs typeface="Courier New" panose="02070309020205020404" pitchFamily="49" charset="0"/>
              </a:rPr>
              <a:t>RInChI=1.00.</a:t>
            </a:r>
            <a:r>
              <a:rPr lang="pt-BR" sz="1200" dirty="0">
                <a:solidFill>
                  <a:srgbClr val="373FE1"/>
                </a:solidFill>
                <a:latin typeface="Courier New" panose="02070309020205020404" pitchFamily="49" charset="0"/>
                <a:cs typeface="Courier New" panose="02070309020205020404" pitchFamily="49" charset="0"/>
              </a:rPr>
              <a:t>1S</a:t>
            </a:r>
            <a:r>
              <a:rPr lang="pt-BR" sz="1200" dirty="0">
                <a:latin typeface="Courier New" panose="02070309020205020404" pitchFamily="49" charset="0"/>
                <a:cs typeface="Courier New" panose="02070309020205020404" pitchFamily="49" charset="0"/>
              </a:rPr>
              <a:t>/C11H13Cl3O/c1-2-8-5-3-4-6-9(8)7-10(15)11(12,13)14/h3-6,10, 15H,2,7H2,1H3/</a:t>
            </a:r>
            <a:r>
              <a:rPr lang="pt-BR" sz="1200" dirty="0">
                <a:solidFill>
                  <a:srgbClr val="373FE1"/>
                </a:solidFill>
                <a:latin typeface="Courier New" panose="02070309020205020404" pitchFamily="49" charset="0"/>
                <a:cs typeface="Courier New" panose="02070309020205020404" pitchFamily="49" charset="0"/>
              </a:rPr>
              <a:t>t10-/</a:t>
            </a:r>
            <a:r>
              <a:rPr lang="pt-BR" sz="1200" b="1" dirty="0">
                <a:solidFill>
                  <a:srgbClr val="FF0000"/>
                </a:solidFill>
                <a:latin typeface="Courier New" panose="02070309020205020404" pitchFamily="49" charset="0"/>
                <a:cs typeface="Courier New" panose="02070309020205020404" pitchFamily="49" charset="0"/>
              </a:rPr>
              <a:t>m1</a:t>
            </a:r>
            <a:r>
              <a:rPr lang="pt-BR" sz="1200" dirty="0">
                <a:solidFill>
                  <a:srgbClr val="373FE1"/>
                </a:solidFill>
                <a:latin typeface="Courier New" panose="02070309020205020404" pitchFamily="49" charset="0"/>
                <a:cs typeface="Courier New" panose="02070309020205020404" pitchFamily="49" charset="0"/>
              </a:rPr>
              <a:t>/s1</a:t>
            </a:r>
            <a:r>
              <a:rPr lang="pt-BR" sz="1200" dirty="0">
                <a:latin typeface="Courier New" panose="02070309020205020404" pitchFamily="49" charset="0"/>
                <a:cs typeface="Courier New" panose="02070309020205020404" pitchFamily="49" charset="0"/>
              </a:rPr>
              <a:t>&lt;&gt;C11H13Cl3O/c1-2-8-5-3-4-6-9(8)7-10(15)11(12,13) 14/h3-6,10,15H,2,7H2,1H3/</a:t>
            </a:r>
            <a:r>
              <a:rPr lang="pt-BR" sz="1200" dirty="0">
                <a:solidFill>
                  <a:srgbClr val="373FE1"/>
                </a:solidFill>
                <a:latin typeface="Courier New" panose="02070309020205020404" pitchFamily="49" charset="0"/>
                <a:cs typeface="Courier New" panose="02070309020205020404" pitchFamily="49" charset="0"/>
              </a:rPr>
              <a:t>t10-/m1/s1</a:t>
            </a:r>
            <a:r>
              <a:rPr lang="pt-BR" sz="1200" dirty="0">
                <a:latin typeface="Courier New" panose="02070309020205020404" pitchFamily="49" charset="0"/>
                <a:cs typeface="Courier New" panose="02070309020205020404" pitchFamily="49" charset="0"/>
              </a:rPr>
              <a:t>&lt;&gt;CH2O3.2Na/c2-1(3)4;;/h(H2,2,3,4);; /q;2*+1/p-2!C4H6O6.2Na/c5-1(3(7)8)2(6)4(9)10;; /h1-2,5-6H,(H,7,8)(H,9,10);; /q;2*+1/p-2/t1-,2-;;/m1../s1/d+</a:t>
            </a:r>
            <a:r>
              <a:rPr lang="pt-BR" sz="1200" b="1" dirty="0">
                <a:solidFill>
                  <a:srgbClr val="2029D6"/>
                </a:solidFill>
                <a:latin typeface="Courier New" panose="02070309020205020404" pitchFamily="49" charset="0"/>
                <a:cs typeface="Courier New" panose="02070309020205020404" pitchFamily="49" charset="0"/>
              </a:rPr>
              <a:t>/st2-1-10mix</a:t>
            </a:r>
            <a:endParaRPr lang="en-US" sz="1200" b="1" dirty="0">
              <a:solidFill>
                <a:srgbClr val="2029D6"/>
              </a:solidFill>
              <a:latin typeface="Courier New" panose="02070309020205020404" pitchFamily="49" charset="0"/>
              <a:cs typeface="Courier New" panose="02070309020205020404" pitchFamily="49" charset="0"/>
            </a:endParaRPr>
          </a:p>
        </p:txBody>
      </p:sp>
      <p:sp>
        <p:nvSpPr>
          <p:cNvPr id="13" name="Textfeld 12">
            <a:extLst>
              <a:ext uri="{FF2B5EF4-FFF2-40B4-BE49-F238E27FC236}">
                <a16:creationId xmlns:a16="http://schemas.microsoft.com/office/drawing/2014/main" id="{F7684A35-0151-4EF8-9344-6AF1DD6E79AE}"/>
              </a:ext>
            </a:extLst>
          </p:cNvPr>
          <p:cNvSpPr txBox="1"/>
          <p:nvPr/>
        </p:nvSpPr>
        <p:spPr>
          <a:xfrm>
            <a:off x="5542936" y="5102640"/>
            <a:ext cx="6463921" cy="1200329"/>
          </a:xfrm>
          <a:prstGeom prst="rect">
            <a:avLst/>
          </a:prstGeom>
          <a:noFill/>
        </p:spPr>
        <p:txBody>
          <a:bodyPr wrap="square" rtlCol="0">
            <a:spAutoFit/>
          </a:bodyPr>
          <a:lstStyle/>
          <a:p>
            <a:r>
              <a:rPr lang="pt-BR" sz="1200" dirty="0">
                <a:latin typeface="Courier New" panose="02070309020205020404" pitchFamily="49" charset="0"/>
                <a:cs typeface="Courier New" panose="02070309020205020404" pitchFamily="49" charset="0"/>
              </a:rPr>
              <a:t>RInChI=1.00.</a:t>
            </a:r>
            <a:r>
              <a:rPr lang="pt-BR" sz="1200" dirty="0">
                <a:solidFill>
                  <a:srgbClr val="373FE1"/>
                </a:solidFill>
                <a:latin typeface="Courier New" panose="02070309020205020404" pitchFamily="49" charset="0"/>
                <a:cs typeface="Courier New" panose="02070309020205020404" pitchFamily="49" charset="0"/>
              </a:rPr>
              <a:t>1S</a:t>
            </a:r>
            <a:r>
              <a:rPr lang="pt-BR" sz="1200" dirty="0">
                <a:latin typeface="Courier New" panose="02070309020205020404" pitchFamily="49" charset="0"/>
                <a:cs typeface="Courier New" panose="02070309020205020404" pitchFamily="49" charset="0"/>
              </a:rPr>
              <a:t>/C11H13Cl3O/c1-2-8-5-3-4-6-9(8)7-10(15)11(12,13)14/h3-6,10, 15H,2,7H2,1H3/</a:t>
            </a:r>
            <a:r>
              <a:rPr lang="pt-BR" sz="1200" dirty="0">
                <a:solidFill>
                  <a:srgbClr val="373FE1"/>
                </a:solidFill>
                <a:latin typeface="Courier New" panose="02070309020205020404" pitchFamily="49" charset="0"/>
                <a:cs typeface="Courier New" panose="02070309020205020404" pitchFamily="49" charset="0"/>
              </a:rPr>
              <a:t>t10-/</a:t>
            </a:r>
            <a:r>
              <a:rPr lang="pt-BR" sz="1200" b="1" dirty="0">
                <a:solidFill>
                  <a:srgbClr val="FF0000"/>
                </a:solidFill>
                <a:latin typeface="Courier New" panose="02070309020205020404" pitchFamily="49" charset="0"/>
                <a:cs typeface="Courier New" panose="02070309020205020404" pitchFamily="49" charset="0"/>
              </a:rPr>
              <a:t>m0</a:t>
            </a:r>
            <a:r>
              <a:rPr lang="pt-BR" sz="1200" dirty="0">
                <a:solidFill>
                  <a:srgbClr val="373FE1"/>
                </a:solidFill>
                <a:latin typeface="Courier New" panose="02070309020205020404" pitchFamily="49" charset="0"/>
                <a:cs typeface="Courier New" panose="02070309020205020404" pitchFamily="49" charset="0"/>
              </a:rPr>
              <a:t>/s1</a:t>
            </a:r>
            <a:r>
              <a:rPr lang="pt-BR" sz="1200" dirty="0">
                <a:latin typeface="Courier New" panose="02070309020205020404" pitchFamily="49" charset="0"/>
                <a:cs typeface="Courier New" panose="02070309020205020404" pitchFamily="49" charset="0"/>
              </a:rPr>
              <a:t>&lt;&gt;C11H13Cl3O/c1-2-8-5-3-4-6-9(8)7-10(15)11(12,13) 14/h3-6,10,15H,2,7H2,1H3/</a:t>
            </a:r>
            <a:r>
              <a:rPr lang="pt-BR" sz="1200" dirty="0">
                <a:solidFill>
                  <a:srgbClr val="373FE1"/>
                </a:solidFill>
                <a:latin typeface="Courier New" panose="02070309020205020404" pitchFamily="49" charset="0"/>
                <a:cs typeface="Courier New" panose="02070309020205020404" pitchFamily="49" charset="0"/>
              </a:rPr>
              <a:t>t10-/m0/s1</a:t>
            </a:r>
            <a:r>
              <a:rPr lang="pt-BR" sz="1200" dirty="0">
                <a:latin typeface="Courier New" panose="02070309020205020404" pitchFamily="49" charset="0"/>
                <a:cs typeface="Courier New" panose="02070309020205020404" pitchFamily="49" charset="0"/>
              </a:rPr>
              <a:t>&lt;&gt;CH2O3.2Na/c2-1(3)4;;/h(H2,2,3,4);;/q;2*+1/p-2!C4H6O6.2Na/c5-1(3(7)8)2(6)4(9)10;; /h1-2,5-6H,(H,7,8)(H,9,10);; /q;2*+1/p-2/t1-,2-;;/m1../s1/d+</a:t>
            </a:r>
            <a:r>
              <a:rPr lang="pt-BR" sz="1200" b="1" dirty="0">
                <a:solidFill>
                  <a:srgbClr val="2029D6"/>
                </a:solidFill>
                <a:latin typeface="Courier New" panose="02070309020205020404" pitchFamily="49" charset="0"/>
                <a:cs typeface="Courier New" panose="02070309020205020404" pitchFamily="49" charset="0"/>
              </a:rPr>
              <a:t>/st2-1-10mix</a:t>
            </a:r>
            <a:endParaRPr lang="en-US" sz="1200" b="1" dirty="0">
              <a:solidFill>
                <a:srgbClr val="2029D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508643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Tautomers</a:t>
            </a:r>
          </a:p>
        </p:txBody>
      </p:sp>
      <p:sp>
        <p:nvSpPr>
          <p:cNvPr id="3" name="Inhaltsplatzhalter 2"/>
          <p:cNvSpPr>
            <a:spLocks noGrp="1"/>
          </p:cNvSpPr>
          <p:nvPr>
            <p:ph idx="1"/>
          </p:nvPr>
        </p:nvSpPr>
        <p:spPr/>
        <p:txBody>
          <a:bodyPr>
            <a:normAutofit lnSpcReduction="10000"/>
          </a:bodyPr>
          <a:lstStyle/>
          <a:p>
            <a:pPr>
              <a:spcAft>
                <a:spcPts val="1200"/>
              </a:spcAft>
            </a:pPr>
            <a:r>
              <a:rPr lang="en-US" dirty="0"/>
              <a:t>The standard InChI is more and more developed towards a unified representations of the related tautomeric structures</a:t>
            </a:r>
          </a:p>
          <a:p>
            <a:pPr lvl="2"/>
            <a:r>
              <a:rPr lang="en-US" dirty="0"/>
              <a:t>What happens with reactions that describe the work with different tautomers explicitly?</a:t>
            </a:r>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endParaRPr lang="en-US" dirty="0"/>
          </a:p>
          <a:p>
            <a:pPr lvl="2"/>
            <a:r>
              <a:rPr lang="en-US" dirty="0"/>
              <a:t>Already with the current InChI release the tautomerisation reaction (above) is displayed as A -&gt; A</a:t>
            </a:r>
          </a:p>
        </p:txBody>
      </p:sp>
      <p:graphicFrame>
        <p:nvGraphicFramePr>
          <p:cNvPr id="4" name="Objekt 3"/>
          <p:cNvGraphicFramePr>
            <a:graphicFrameLocks noChangeAspect="1"/>
          </p:cNvGraphicFramePr>
          <p:nvPr/>
        </p:nvGraphicFramePr>
        <p:xfrm>
          <a:off x="2134338" y="3095670"/>
          <a:ext cx="2581275" cy="1266825"/>
        </p:xfrm>
        <a:graphic>
          <a:graphicData uri="http://schemas.openxmlformats.org/presentationml/2006/ole">
            <mc:AlternateContent xmlns:mc="http://schemas.openxmlformats.org/markup-compatibility/2006">
              <mc:Choice xmlns:v="urn:schemas-microsoft-com:vml" Requires="v">
                <p:oleObj name="ISIS/Draw Sketch" r:id="rId2" imgW="4210022" imgH="2076570" progId="MDLDrawOLE.MDLDrawObject.1">
                  <p:embed/>
                </p:oleObj>
              </mc:Choice>
              <mc:Fallback>
                <p:oleObj name="ISIS/Draw Sketch" r:id="rId2" imgW="4210022" imgH="2076570" progId="MDLDrawOLE.MDLDrawObject.1">
                  <p:embed/>
                  <p:pic>
                    <p:nvPicPr>
                      <p:cNvPr id="4" name="Objek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4338" y="3095670"/>
                        <a:ext cx="2581275" cy="1266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ectangle 3"/>
          <p:cNvSpPr>
            <a:spLocks noChangeArrowheads="1"/>
          </p:cNvSpPr>
          <p:nvPr/>
        </p:nvSpPr>
        <p:spPr bwMode="auto">
          <a:xfrm>
            <a:off x="2027808" y="4461850"/>
            <a:ext cx="9193567"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RInChI=1.00.1S/C11H14O2/c1-11(2,3)8-5-4-6-9(12)10(13)7-8/h4-7H,1-3H3,(H,12,13)&lt;&gt;C11H14O2/c1-11(2,3)8-5-4-6-9(12)10(13)7-8/h4-7H,1-3H3,(H,12,13)/d=</a:t>
            </a:r>
            <a:endParaRPr kumimoji="0" lang="de-DE" altLang="de-DE"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Long-RInChIKey=SA-EUHFF-YCJXIOAKVCHNQZ-UHFFFAOYSA-N--YCJXIOAKVCHNQZ-UHFFFAOYSA-N	</a:t>
            </a:r>
            <a:endParaRPr kumimoji="0" lang="de-DE" altLang="de-DE"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Short-RInChIKey=SA-EUHFF-YCJXIOAKVC-YCJXIOAKVC-UHFFFADPSC-NMOSF-NMOSF-NUHFF-ZZZ	</a:t>
            </a:r>
            <a:endParaRPr kumimoji="0" lang="de-DE" altLang="de-DE"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de-DE" sz="1200" b="0" i="0" u="none" strike="noStrike" cap="none" normalizeH="0" baseline="0" dirty="0">
                <a:ln>
                  <a:noFill/>
                </a:ln>
                <a:solidFill>
                  <a:schemeClr val="tx1"/>
                </a:solidFill>
                <a:effectLst/>
                <a:latin typeface="Courier New" panose="02070309020205020404" pitchFamily="49" charset="0"/>
                <a:ea typeface="Calibri" panose="020F0502020204030204" pitchFamily="34" charset="0"/>
                <a:cs typeface="Courier New" panose="02070309020205020404" pitchFamily="49" charset="0"/>
              </a:rPr>
              <a:t>Web-RInChIKey=YCJXIOAKVCHNQZAOJ-NMOSFIJXAXDLOSA	</a:t>
            </a:r>
            <a:endParaRPr kumimoji="0" lang="en-US" altLang="de-DE" sz="1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43294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Tautomers</a:t>
            </a:r>
          </a:p>
        </p:txBody>
      </p:sp>
      <p:sp>
        <p:nvSpPr>
          <p:cNvPr id="3" name="Inhaltsplatzhalter 2"/>
          <p:cNvSpPr>
            <a:spLocks noGrp="1"/>
          </p:cNvSpPr>
          <p:nvPr>
            <p:ph idx="1"/>
          </p:nvPr>
        </p:nvSpPr>
        <p:spPr/>
        <p:txBody>
          <a:bodyPr>
            <a:normAutofit lnSpcReduction="10000"/>
          </a:bodyPr>
          <a:lstStyle/>
          <a:p>
            <a:r>
              <a:rPr lang="en-US" dirty="0"/>
              <a:t>Under discussion are solutions comparable to the stereo chemistry workarounds</a:t>
            </a:r>
          </a:p>
          <a:p>
            <a:pPr lvl="1"/>
            <a:r>
              <a:rPr lang="en-US" dirty="0"/>
              <a:t>Leave standard InChI and exclude any tautomer handling except for Long-RInChIKeys</a:t>
            </a:r>
          </a:p>
          <a:p>
            <a:pPr lvl="2"/>
            <a:r>
              <a:rPr lang="en-US" dirty="0"/>
              <a:t>Short-RInChIKeys and Web-RInChIKeys are calculated based on the non-standard RInChI</a:t>
            </a:r>
          </a:p>
          <a:p>
            <a:pPr lvl="1"/>
            <a:r>
              <a:rPr lang="en-US" dirty="0"/>
              <a:t>Keep standard InChI but introduce a tautomer tag layer </a:t>
            </a:r>
          </a:p>
          <a:p>
            <a:pPr lvl="2"/>
            <a:r>
              <a:rPr lang="en-US" dirty="0"/>
              <a:t>Tag may flag the entire reaction</a:t>
            </a:r>
          </a:p>
          <a:p>
            <a:pPr lvl="2"/>
            <a:r>
              <a:rPr lang="en-US" dirty="0"/>
              <a:t>Tags for each of the components similar to the stereochemistry layer</a:t>
            </a:r>
          </a:p>
          <a:p>
            <a:pPr lvl="3"/>
            <a:r>
              <a:rPr lang="en-US" dirty="0"/>
              <a:t>RInChIKeys keep the information in an hashed layer like the unused UHFF part of the second layer.</a:t>
            </a:r>
          </a:p>
          <a:p>
            <a:r>
              <a:rPr lang="en-US" dirty="0"/>
              <a:t>Can we use the same workaround for  stereo isomers and tautomers? </a:t>
            </a:r>
          </a:p>
          <a:p>
            <a:pPr lvl="1"/>
            <a:r>
              <a:rPr lang="en-US" dirty="0"/>
              <a:t>Additional layer or flag? </a:t>
            </a:r>
          </a:p>
          <a:p>
            <a:endParaRPr lang="en-US" dirty="0"/>
          </a:p>
        </p:txBody>
      </p:sp>
    </p:spTree>
    <p:extLst>
      <p:ext uri="{BB962C8B-B14F-4D97-AF65-F5344CB8AC3E}">
        <p14:creationId xmlns:p14="http://schemas.microsoft.com/office/powerpoint/2010/main" val="29375965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2D34D9-902B-43BB-97A2-FD09F4CA2EAB}"/>
              </a:ext>
            </a:extLst>
          </p:cNvPr>
          <p:cNvSpPr>
            <a:spLocks noGrp="1"/>
          </p:cNvSpPr>
          <p:nvPr>
            <p:ph type="title"/>
          </p:nvPr>
        </p:nvSpPr>
        <p:spPr/>
        <p:txBody>
          <a:bodyPr/>
          <a:lstStyle/>
          <a:p>
            <a:r>
              <a:rPr lang="de-DE" dirty="0" err="1"/>
              <a:t>Tautomers</a:t>
            </a:r>
            <a:r>
              <a:rPr lang="de-DE" dirty="0"/>
              <a:t>: </a:t>
            </a:r>
            <a:r>
              <a:rPr lang="de-DE" dirty="0" err="1"/>
              <a:t>status</a:t>
            </a:r>
            <a:endParaRPr lang="de-DE" dirty="0"/>
          </a:p>
        </p:txBody>
      </p:sp>
      <p:sp>
        <p:nvSpPr>
          <p:cNvPr id="3" name="Inhaltsplatzhalter 2">
            <a:extLst>
              <a:ext uri="{FF2B5EF4-FFF2-40B4-BE49-F238E27FC236}">
                <a16:creationId xmlns:a16="http://schemas.microsoft.com/office/drawing/2014/main" id="{86E1A9BE-1C1C-4297-BF9D-E56508006929}"/>
              </a:ext>
            </a:extLst>
          </p:cNvPr>
          <p:cNvSpPr>
            <a:spLocks noGrp="1"/>
          </p:cNvSpPr>
          <p:nvPr>
            <p:ph idx="1"/>
          </p:nvPr>
        </p:nvSpPr>
        <p:spPr/>
        <p:txBody>
          <a:bodyPr/>
          <a:lstStyle/>
          <a:p>
            <a:r>
              <a:rPr lang="en-GB" dirty="0"/>
              <a:t>Get more info about the further development during the InChI meeting in San Diego</a:t>
            </a:r>
          </a:p>
        </p:txBody>
      </p:sp>
    </p:spTree>
    <p:extLst>
      <p:ext uri="{BB962C8B-B14F-4D97-AF65-F5344CB8AC3E}">
        <p14:creationId xmlns:p14="http://schemas.microsoft.com/office/powerpoint/2010/main" val="4503985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Component identification</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199" y="1614611"/>
            <a:ext cx="5663617" cy="5111558"/>
          </a:xfrm>
        </p:spPr>
        <p:txBody>
          <a:bodyPr>
            <a:normAutofit/>
          </a:bodyPr>
          <a:lstStyle/>
          <a:p>
            <a:r>
              <a:rPr lang="en-US" dirty="0"/>
              <a:t>The layers and positions in the layer identify the components</a:t>
            </a:r>
          </a:p>
          <a:p>
            <a:pPr marL="269875" indent="0">
              <a:buNone/>
            </a:pPr>
            <a:r>
              <a:rPr lang="pt-BR" sz="1700" dirty="0">
                <a:latin typeface="Courier New" panose="02070309020205020404" pitchFamily="49" charset="0"/>
                <a:cs typeface="Courier New" panose="02070309020205020404" pitchFamily="49" charset="0"/>
              </a:rPr>
              <a:t>2-1 = C2H4O2/c1-2(3)4/h1H3,(H,3,4)</a:t>
            </a:r>
          </a:p>
          <a:p>
            <a:pPr marL="269875" indent="0">
              <a:spcBef>
                <a:spcPts val="0"/>
              </a:spcBef>
              <a:buNone/>
            </a:pPr>
            <a:r>
              <a:rPr lang="pt-BR" sz="1700" dirty="0">
                <a:latin typeface="Courier New" panose="02070309020205020404" pitchFamily="49" charset="0"/>
                <a:cs typeface="Courier New" panose="02070309020205020404" pitchFamily="49" charset="0"/>
              </a:rPr>
              <a:t>2-2 = C2H6O/ c1-2-3/h3H,2H2,1H3</a:t>
            </a:r>
          </a:p>
          <a:p>
            <a:pPr marL="269875" indent="0">
              <a:spcBef>
                <a:spcPts val="0"/>
              </a:spcBef>
              <a:buNone/>
            </a:pPr>
            <a:r>
              <a:rPr lang="pt-BR" sz="1700" dirty="0">
                <a:latin typeface="Courier New" panose="02070309020205020404" pitchFamily="49" charset="0"/>
                <a:cs typeface="Courier New" panose="02070309020205020404" pitchFamily="49" charset="0"/>
              </a:rPr>
              <a:t>3-1 = C4H8O2/c1-3-6-4(2)5/h3H2,1-2H3</a:t>
            </a:r>
          </a:p>
          <a:p>
            <a:pPr marL="269875" indent="0">
              <a:spcBef>
                <a:spcPts val="0"/>
              </a:spcBef>
              <a:buNone/>
            </a:pPr>
            <a:r>
              <a:rPr lang="pt-BR" sz="1700" dirty="0">
                <a:latin typeface="Courier New" panose="02070309020205020404" pitchFamily="49" charset="0"/>
                <a:cs typeface="Courier New" panose="02070309020205020404" pitchFamily="49" charset="0"/>
              </a:rPr>
              <a:t>3-2 = H2O/h1H2</a:t>
            </a:r>
          </a:p>
          <a:p>
            <a:pPr marL="269875" indent="0">
              <a:spcBef>
                <a:spcPts val="0"/>
              </a:spcBef>
              <a:buNone/>
            </a:pPr>
            <a:r>
              <a:rPr lang="pt-BR" sz="1700" dirty="0">
                <a:latin typeface="Courier New" panose="02070309020205020404" pitchFamily="49" charset="0"/>
                <a:cs typeface="Courier New" panose="02070309020205020404" pitchFamily="49" charset="0"/>
              </a:rPr>
              <a:t>4-1 = H2O4S/c1-5(2,3)4/h(H2,1,2,3,4)</a:t>
            </a:r>
            <a:endParaRPr lang="en-US" sz="1700" dirty="0">
              <a:latin typeface="Courier New" panose="02070309020205020404" pitchFamily="49" charset="0"/>
              <a:cs typeface="Courier New" panose="02070309020205020404" pitchFamily="49" charset="0"/>
            </a:endParaRPr>
          </a:p>
          <a:p>
            <a:r>
              <a:rPr lang="en-US" dirty="0"/>
              <a:t>Notes:</a:t>
            </a:r>
          </a:p>
          <a:p>
            <a:pPr lvl="1"/>
            <a:r>
              <a:rPr lang="en-US" dirty="0"/>
              <a:t>The same notation of the components is used for the atom mapping and stereochemistry </a:t>
            </a:r>
          </a:p>
          <a:p>
            <a:pPr lvl="1"/>
            <a:r>
              <a:rPr lang="en-US" dirty="0"/>
              <a:t>The notation becomes independent from the RInChI layer separators “&lt;&gt;”</a:t>
            </a:r>
          </a:p>
        </p:txBody>
      </p:sp>
      <p:graphicFrame>
        <p:nvGraphicFramePr>
          <p:cNvPr id="5" name="Objekt 4">
            <a:extLst>
              <a:ext uri="{FF2B5EF4-FFF2-40B4-BE49-F238E27FC236}">
                <a16:creationId xmlns:a16="http://schemas.microsoft.com/office/drawing/2014/main" id="{34FD2CCA-9D83-4246-865F-801506C27B27}"/>
              </a:ext>
            </a:extLst>
          </p:cNvPr>
          <p:cNvGraphicFramePr>
            <a:graphicFrameLocks noChangeAspect="1"/>
          </p:cNvGraphicFramePr>
          <p:nvPr/>
        </p:nvGraphicFramePr>
        <p:xfrm>
          <a:off x="6502400" y="1614488"/>
          <a:ext cx="4851400" cy="1417637"/>
        </p:xfrm>
        <a:graphic>
          <a:graphicData uri="http://schemas.openxmlformats.org/presentationml/2006/ole">
            <mc:AlternateContent xmlns:mc="http://schemas.openxmlformats.org/markup-compatibility/2006">
              <mc:Choice xmlns:v="urn:schemas-microsoft-com:vml" Requires="v">
                <p:oleObj name="ISIS/Draw Sketch" r:id="rId2" imgW="5867287" imgH="1714500" progId="MDLDrawOLE.MDLDrawObject.1">
                  <p:embed/>
                </p:oleObj>
              </mc:Choice>
              <mc:Fallback>
                <p:oleObj name="ISIS/Draw Sketch" r:id="rId2" imgW="5867287" imgH="1714500" progId="MDLDrawOLE.MDLDrawObject.1">
                  <p:embed/>
                  <p:pic>
                    <p:nvPicPr>
                      <p:cNvPr id="5" name="Objekt 4">
                        <a:extLst>
                          <a:ext uri="{FF2B5EF4-FFF2-40B4-BE49-F238E27FC236}">
                            <a16:creationId xmlns:a16="http://schemas.microsoft.com/office/drawing/2014/main" id="{34FD2CCA-9D83-4246-865F-801506C27B27}"/>
                          </a:ext>
                        </a:extLst>
                      </p:cNvPr>
                      <p:cNvPicPr/>
                      <p:nvPr/>
                    </p:nvPicPr>
                    <p:blipFill>
                      <a:blip r:embed="rId3"/>
                      <a:stretch>
                        <a:fillRect/>
                      </a:stretch>
                    </p:blipFill>
                    <p:spPr>
                      <a:xfrm>
                        <a:off x="6502400" y="1614488"/>
                        <a:ext cx="4851400" cy="1417637"/>
                      </a:xfrm>
                      <a:prstGeom prst="rect">
                        <a:avLst/>
                      </a:prstGeom>
                    </p:spPr>
                  </p:pic>
                </p:oleObj>
              </mc:Fallback>
            </mc:AlternateContent>
          </a:graphicData>
        </a:graphic>
      </p:graphicFrame>
      <p:sp>
        <p:nvSpPr>
          <p:cNvPr id="7" name="Textfeld 6">
            <a:extLst>
              <a:ext uri="{FF2B5EF4-FFF2-40B4-BE49-F238E27FC236}">
                <a16:creationId xmlns:a16="http://schemas.microsoft.com/office/drawing/2014/main" id="{479D3901-B8B0-4D0C-8058-A89900A8B8D4}"/>
              </a:ext>
            </a:extLst>
          </p:cNvPr>
          <p:cNvSpPr txBox="1"/>
          <p:nvPr/>
        </p:nvSpPr>
        <p:spPr>
          <a:xfrm>
            <a:off x="6593257" y="3124821"/>
            <a:ext cx="4968823" cy="1754326"/>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RInChI=1.00.1S/C2H4O2/c1-2(3)4/h1H3,(H,3,4)!C2H6O/ c1-2-3/h3H,2H2,1H3&lt;&gt;C4H8O2/c1-3-6-4(2)5/h3H2,1-2H3!H2O/h1H2 &lt;&gt;H2O4S/c1-5(2,3)4/h(H2,1,2,3,4)/d+</a:t>
            </a:r>
          </a:p>
          <a:p>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519404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Components’ layer</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614610"/>
            <a:ext cx="6884963" cy="5021801"/>
          </a:xfrm>
        </p:spPr>
        <p:txBody>
          <a:bodyPr>
            <a:normAutofit lnSpcReduction="10000"/>
          </a:bodyPr>
          <a:lstStyle/>
          <a:p>
            <a:r>
              <a:rPr lang="en-US" dirty="0"/>
              <a:t>General components properties </a:t>
            </a:r>
          </a:p>
          <a:p>
            <a:pPr lvl="1"/>
            <a:r>
              <a:rPr lang="en-US" dirty="0"/>
              <a:t>Begin with </a:t>
            </a:r>
            <a:r>
              <a:rPr lang="en-US" b="1" dirty="0"/>
              <a:t>“components": { [… ]}</a:t>
            </a:r>
          </a:p>
          <a:p>
            <a:pPr lvl="1"/>
            <a:r>
              <a:rPr lang="en-US" dirty="0"/>
              <a:t>General component properties {“m-n”: …}</a:t>
            </a:r>
          </a:p>
          <a:p>
            <a:pPr lvl="2"/>
            <a:r>
              <a:rPr lang="en-US" dirty="0"/>
              <a:t>Begin with the component identifier</a:t>
            </a:r>
          </a:p>
          <a:p>
            <a:pPr lvl="2"/>
            <a:r>
              <a:rPr lang="en-US" dirty="0"/>
              <a:t>E.g. form, color, density, melting point, purity, enantiomeric purity, …</a:t>
            </a:r>
          </a:p>
          <a:p>
            <a:pPr lvl="3"/>
            <a:r>
              <a:rPr lang="en-US" dirty="0"/>
              <a:t>“form”: </a:t>
            </a:r>
            <a:r>
              <a:rPr lang="en-US" i="1" dirty="0"/>
              <a:t>value, </a:t>
            </a:r>
          </a:p>
          <a:p>
            <a:pPr lvl="3"/>
            <a:r>
              <a:rPr lang="en-US" dirty="0"/>
              <a:t>“color”: </a:t>
            </a:r>
            <a:r>
              <a:rPr lang="en-US" i="1" dirty="0"/>
              <a:t>value, </a:t>
            </a:r>
          </a:p>
          <a:p>
            <a:pPr lvl="3"/>
            <a:r>
              <a:rPr lang="en-US" dirty="0"/>
              <a:t>“density”: </a:t>
            </a:r>
            <a:r>
              <a:rPr lang="en-US" i="1" dirty="0"/>
              <a:t>value,</a:t>
            </a:r>
          </a:p>
          <a:p>
            <a:pPr lvl="3"/>
            <a:r>
              <a:rPr lang="en-US" i="1" dirty="0"/>
              <a:t>“melting_point</a:t>
            </a:r>
            <a:r>
              <a:rPr lang="en-US" dirty="0"/>
              <a:t>”: </a:t>
            </a:r>
            <a:r>
              <a:rPr lang="en-US" i="1" dirty="0"/>
              <a:t>value,</a:t>
            </a:r>
          </a:p>
          <a:p>
            <a:pPr lvl="3"/>
            <a:r>
              <a:rPr lang="en-US" dirty="0"/>
              <a:t>“purity”: </a:t>
            </a:r>
            <a:r>
              <a:rPr lang="en-US" i="1" dirty="0"/>
              <a:t>value,</a:t>
            </a:r>
            <a:endParaRPr lang="en-US" dirty="0"/>
          </a:p>
          <a:p>
            <a:pPr lvl="3"/>
            <a:r>
              <a:rPr lang="en-US" dirty="0"/>
              <a:t>“enantiomerc_purity”: </a:t>
            </a:r>
            <a:r>
              <a:rPr lang="en-US" i="1" dirty="0"/>
              <a:t>value,</a:t>
            </a:r>
            <a:endParaRPr lang="en-US" dirty="0"/>
          </a:p>
          <a:p>
            <a:pPr lvl="3"/>
            <a:r>
              <a:rPr lang="en-US" b="1" i="1" dirty="0"/>
              <a:t>….</a:t>
            </a:r>
          </a:p>
          <a:p>
            <a:pPr lvl="2"/>
            <a:r>
              <a:rPr lang="en-US" dirty="0"/>
              <a:t>Note</a:t>
            </a:r>
          </a:p>
          <a:p>
            <a:pPr lvl="3"/>
            <a:r>
              <a:rPr lang="en-US" dirty="0"/>
              <a:t>Identifier like CAS# may be added as well to become independent form RInChI representation</a:t>
            </a:r>
          </a:p>
        </p:txBody>
      </p:sp>
      <p:sp>
        <p:nvSpPr>
          <p:cNvPr id="5" name="Textfeld 4">
            <a:extLst>
              <a:ext uri="{FF2B5EF4-FFF2-40B4-BE49-F238E27FC236}">
                <a16:creationId xmlns:a16="http://schemas.microsoft.com/office/drawing/2014/main" id="{05D9B79D-531D-4CFA-B664-D308C945F5D1}"/>
              </a:ext>
            </a:extLst>
          </p:cNvPr>
          <p:cNvSpPr txBox="1"/>
          <p:nvPr/>
        </p:nvSpPr>
        <p:spPr>
          <a:xfrm>
            <a:off x="7977158" y="1868070"/>
            <a:ext cx="3376642" cy="2893100"/>
          </a:xfrm>
          <a:prstGeom prst="rect">
            <a:avLst/>
          </a:prstGeom>
          <a:noFill/>
        </p:spPr>
        <p:txBody>
          <a:bodyPr wrap="square" rtlCol="0">
            <a:spAutoFit/>
          </a:bodyPr>
          <a:lstStyle/>
          <a:p>
            <a:pPr defTabSz="180975"/>
            <a:r>
              <a:rPr lang="en-US" sz="1400" dirty="0">
                <a:latin typeface="Courier New" panose="02070309020205020404" pitchFamily="49" charset="0"/>
                <a:cs typeface="Courier New" panose="02070309020205020404" pitchFamily="49" charset="0"/>
              </a:rPr>
              <a:t>{</a:t>
            </a:r>
          </a:p>
          <a:p>
            <a:pPr defTabSz="180975"/>
            <a:r>
              <a:rPr lang="en-US" sz="1400" dirty="0">
                <a:latin typeface="Courier New" panose="02070309020205020404" pitchFamily="49" charset="0"/>
                <a:cs typeface="Courier New" panose="02070309020205020404" pitchFamily="49" charset="0"/>
              </a:rPr>
              <a:t>	"components":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"2-1": {</a:t>
            </a:r>
          </a:p>
          <a:p>
            <a:pPr defTabSz="180975"/>
            <a:r>
              <a:rPr lang="en-US" sz="1400" dirty="0">
                <a:latin typeface="Courier New" panose="02070309020205020404" pitchFamily="49" charset="0"/>
                <a:cs typeface="Courier New" panose="02070309020205020404" pitchFamily="49" charset="0"/>
              </a:rPr>
              <a:t>      	"form": "fluid",</a:t>
            </a:r>
          </a:p>
          <a:p>
            <a:pPr defTabSz="180975"/>
            <a:r>
              <a:rPr lang="en-US" sz="1400" dirty="0">
                <a:latin typeface="Courier New" panose="02070309020205020404" pitchFamily="49" charset="0"/>
                <a:cs typeface="Courier New" panose="02070309020205020404" pitchFamily="49" charset="0"/>
              </a:rPr>
              <a:t>       "color": "colorless",</a:t>
            </a:r>
          </a:p>
          <a:p>
            <a:pPr defTabSz="180975"/>
            <a:r>
              <a:rPr lang="en-US" sz="1400" dirty="0">
                <a:latin typeface="Courier New" panose="02070309020205020404" pitchFamily="49" charset="0"/>
                <a:cs typeface="Courier New" panose="02070309020205020404" pitchFamily="49" charset="0"/>
              </a:rPr>
              <a:t> 				"density": 0.783,</a:t>
            </a:r>
          </a:p>
          <a:p>
            <a:pPr defTabSz="180975"/>
            <a:r>
              <a:rPr lang="en-US" sz="1400" dirty="0">
                <a:latin typeface="Courier New" panose="02070309020205020404" pitchFamily="49" charset="0"/>
                <a:cs typeface="Courier New" panose="02070309020205020404" pitchFamily="49" charset="0"/>
              </a:rPr>
              <a:t> 				"purity": 99.9</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7224791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Components’ layer</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597439"/>
            <a:ext cx="6863366" cy="4562352"/>
          </a:xfrm>
        </p:spPr>
        <p:txBody>
          <a:bodyPr/>
          <a:lstStyle/>
          <a:p>
            <a:pPr lvl="1"/>
            <a:r>
              <a:rPr lang="en-US" dirty="0"/>
              <a:t>Time depending component’ properties</a:t>
            </a:r>
          </a:p>
          <a:p>
            <a:pPr lvl="2"/>
            <a:r>
              <a:rPr lang="en-US" dirty="0"/>
              <a:t>Begin with </a:t>
            </a:r>
            <a:r>
              <a:rPr lang="en-US" b="1" dirty="0"/>
              <a:t>“timeprop:” {[{…},{…}, …] }</a:t>
            </a:r>
          </a:p>
          <a:p>
            <a:pPr lvl="2"/>
            <a:r>
              <a:rPr lang="en-US" dirty="0"/>
              <a:t>E.g. volume, concentration, or molarity of each component</a:t>
            </a:r>
          </a:p>
          <a:p>
            <a:pPr lvl="3"/>
            <a:r>
              <a:rPr lang="en-US" dirty="0"/>
              <a:t>“timepoint” : </a:t>
            </a:r>
            <a:r>
              <a:rPr lang="en-US" i="1" dirty="0"/>
              <a:t>value,</a:t>
            </a:r>
          </a:p>
          <a:p>
            <a:pPr lvl="3"/>
            <a:r>
              <a:rPr lang="en-US" dirty="0"/>
              <a:t>Sets of compound identifier, unit , value</a:t>
            </a:r>
            <a:endParaRPr lang="en-US" i="1" dirty="0"/>
          </a:p>
          <a:p>
            <a:pPr lvl="3"/>
            <a:r>
              <a:rPr lang="en-US" i="1" dirty="0"/>
              <a:t>….</a:t>
            </a:r>
            <a:endParaRPr lang="en-US" dirty="0"/>
          </a:p>
          <a:p>
            <a:pPr lvl="3"/>
            <a:endParaRPr lang="en-US" dirty="0"/>
          </a:p>
          <a:p>
            <a:pPr lvl="1"/>
            <a:endParaRPr lang="en-US" dirty="0"/>
          </a:p>
        </p:txBody>
      </p:sp>
      <p:sp>
        <p:nvSpPr>
          <p:cNvPr id="8" name="Textfeld 7">
            <a:extLst>
              <a:ext uri="{FF2B5EF4-FFF2-40B4-BE49-F238E27FC236}">
                <a16:creationId xmlns:a16="http://schemas.microsoft.com/office/drawing/2014/main" id="{40B74D3C-E398-4DA2-B3E7-CDF181DC1911}"/>
              </a:ext>
            </a:extLst>
          </p:cNvPr>
          <p:cNvSpPr txBox="1"/>
          <p:nvPr/>
        </p:nvSpPr>
        <p:spPr>
          <a:xfrm>
            <a:off x="7927200" y="1560900"/>
            <a:ext cx="3859554" cy="5170646"/>
          </a:xfrm>
          <a:prstGeom prst="rect">
            <a:avLst/>
          </a:prstGeom>
          <a:noFill/>
        </p:spPr>
        <p:txBody>
          <a:bodyPr wrap="square" rtlCol="0">
            <a:spAutoFit/>
          </a:bodyPr>
          <a:lstStyle/>
          <a:p>
            <a:pPr defTabSz="180975"/>
            <a:r>
              <a:rPr lang="en-US" sz="1100" dirty="0">
                <a:latin typeface="Courier New" panose="02070309020205020404" pitchFamily="49" charset="0"/>
                <a:cs typeface="Courier New" panose="02070309020205020404" pitchFamily="49" charset="0"/>
              </a:rPr>
              <a:t>…</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“timeprop":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"timepoint": 0,</a:t>
            </a:r>
          </a:p>
          <a:p>
            <a:pPr defTabSz="180975"/>
            <a:r>
              <a:rPr lang="en-US" sz="1100" dirty="0">
                <a:latin typeface="Courier New" panose="02070309020205020404" pitchFamily="49" charset="0"/>
                <a:cs typeface="Courier New" panose="02070309020205020404" pitchFamily="49" charset="0"/>
              </a:rPr>
              <a:t> 					"components":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"2-1": {"l": 0.5},</a:t>
            </a:r>
          </a:p>
          <a:p>
            <a:pPr defTabSz="180975"/>
            <a:r>
              <a:rPr lang="en-US" sz="1100" dirty="0">
                <a:latin typeface="Courier New" panose="02070309020205020404" pitchFamily="49" charset="0"/>
                <a:cs typeface="Courier New" panose="02070309020205020404" pitchFamily="49" charset="0"/>
              </a:rPr>
              <a:t>          		"2-2": {"mol": 1},</a:t>
            </a:r>
          </a:p>
          <a:p>
            <a:pPr defTabSz="180975"/>
            <a:r>
              <a:rPr lang="en-US" sz="1100" dirty="0">
                <a:latin typeface="Courier New" panose="02070309020205020404" pitchFamily="49" charset="0"/>
                <a:cs typeface="Courier New" panose="02070309020205020404" pitchFamily="49" charset="0"/>
              </a:rPr>
              <a:t>          		"3-1": {"mol": 0},</a:t>
            </a:r>
          </a:p>
          <a:p>
            <a:pPr defTabSz="180975"/>
            <a:r>
              <a:rPr lang="en-US" sz="1100" dirty="0">
                <a:latin typeface="Courier New" panose="02070309020205020404" pitchFamily="49" charset="0"/>
                <a:cs typeface="Courier New" panose="02070309020205020404" pitchFamily="49" charset="0"/>
              </a:rPr>
              <a:t>          		"3-2": {"mol": 0},</a:t>
            </a:r>
          </a:p>
          <a:p>
            <a:pPr defTabSz="180975"/>
            <a:r>
              <a:rPr lang="en-US" sz="1100" dirty="0">
                <a:latin typeface="Courier New" panose="02070309020205020404" pitchFamily="49" charset="0"/>
                <a:cs typeface="Courier New" panose="02070309020205020404" pitchFamily="49" charset="0"/>
              </a:rPr>
              <a:t>          		"4-1": {"ml": 0}</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a:t>
            </a:r>
          </a:p>
          <a:p>
            <a:pPr defTabSz="180975"/>
            <a:endParaRPr lang="en-US" sz="1100" dirty="0">
              <a:latin typeface="Courier New" panose="02070309020205020404" pitchFamily="49" charset="0"/>
              <a:cs typeface="Courier New" panose="02070309020205020404" pitchFamily="49" charset="0"/>
            </a:endParaRP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"timepoint": 300,</a:t>
            </a:r>
          </a:p>
          <a:p>
            <a:pPr defTabSz="180975"/>
            <a:r>
              <a:rPr lang="en-US" sz="1100" dirty="0">
                <a:latin typeface="Courier New" panose="02070309020205020404" pitchFamily="49" charset="0"/>
                <a:cs typeface="Courier New" panose="02070309020205020404" pitchFamily="49" charset="0"/>
              </a:rPr>
              <a:t> 					"components":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"2-1": {"l": 0.5},</a:t>
            </a:r>
          </a:p>
          <a:p>
            <a:pPr defTabSz="180975"/>
            <a:r>
              <a:rPr lang="en-US" sz="1100" dirty="0">
                <a:latin typeface="Courier New" panose="02070309020205020404" pitchFamily="49" charset="0"/>
                <a:cs typeface="Courier New" panose="02070309020205020404" pitchFamily="49" charset="0"/>
              </a:rPr>
              <a:t>          		"2-2": {"mol": 0.9},</a:t>
            </a:r>
          </a:p>
          <a:p>
            <a:pPr defTabSz="180975"/>
            <a:r>
              <a:rPr lang="en-US" sz="1100" dirty="0">
                <a:latin typeface="Courier New" panose="02070309020205020404" pitchFamily="49" charset="0"/>
                <a:cs typeface="Courier New" panose="02070309020205020404" pitchFamily="49" charset="0"/>
              </a:rPr>
              <a:t>          		"3-1": {"mol": 0.1},</a:t>
            </a:r>
          </a:p>
          <a:p>
            <a:pPr defTabSz="180975"/>
            <a:r>
              <a:rPr lang="en-US" sz="1100" dirty="0">
                <a:latin typeface="Courier New" panose="02070309020205020404" pitchFamily="49" charset="0"/>
                <a:cs typeface="Courier New" panose="02070309020205020404" pitchFamily="49" charset="0"/>
              </a:rPr>
              <a:t>          		"3-2": {"mol": 0.1},</a:t>
            </a:r>
          </a:p>
          <a:p>
            <a:pPr defTabSz="180975"/>
            <a:r>
              <a:rPr lang="en-US" sz="1100" dirty="0">
                <a:latin typeface="Courier New" panose="02070309020205020404" pitchFamily="49" charset="0"/>
                <a:cs typeface="Courier New" panose="02070309020205020404" pitchFamily="49" charset="0"/>
              </a:rPr>
              <a:t>          		"4-1": {"ml": 10}</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    },</a:t>
            </a:r>
          </a:p>
          <a:p>
            <a:pPr defTabSz="180975"/>
            <a:r>
              <a:rPr lang="en-US" sz="1100" dirty="0">
                <a:latin typeface="Courier New" panose="02070309020205020404" pitchFamily="49" charset="0"/>
                <a:cs typeface="Courier New" panose="02070309020205020404" pitchFamily="49" charset="0"/>
              </a:rPr>
              <a:t>…</a:t>
            </a:r>
          </a:p>
        </p:txBody>
      </p:sp>
      <p:graphicFrame>
        <p:nvGraphicFramePr>
          <p:cNvPr id="7" name="Tabelle 6">
            <a:extLst>
              <a:ext uri="{FF2B5EF4-FFF2-40B4-BE49-F238E27FC236}">
                <a16:creationId xmlns:a16="http://schemas.microsoft.com/office/drawing/2014/main" id="{998EA87A-B94B-451D-8D56-DEDAD4788EA8}"/>
              </a:ext>
            </a:extLst>
          </p:cNvPr>
          <p:cNvGraphicFramePr>
            <a:graphicFrameLocks noGrp="1"/>
          </p:cNvGraphicFramePr>
          <p:nvPr/>
        </p:nvGraphicFramePr>
        <p:xfrm>
          <a:off x="2206133" y="4111256"/>
          <a:ext cx="4127500" cy="1914525"/>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711706878"/>
                    </a:ext>
                  </a:extLst>
                </a:gridCol>
                <a:gridCol w="520700">
                  <a:extLst>
                    <a:ext uri="{9D8B030D-6E8A-4147-A177-3AD203B41FA5}">
                      <a16:colId xmlns:a16="http://schemas.microsoft.com/office/drawing/2014/main" val="3855062261"/>
                    </a:ext>
                  </a:extLst>
                </a:gridCol>
                <a:gridCol w="762000">
                  <a:extLst>
                    <a:ext uri="{9D8B030D-6E8A-4147-A177-3AD203B41FA5}">
                      <a16:colId xmlns:a16="http://schemas.microsoft.com/office/drawing/2014/main" val="1669260614"/>
                    </a:ext>
                  </a:extLst>
                </a:gridCol>
                <a:gridCol w="355600">
                  <a:extLst>
                    <a:ext uri="{9D8B030D-6E8A-4147-A177-3AD203B41FA5}">
                      <a16:colId xmlns:a16="http://schemas.microsoft.com/office/drawing/2014/main" val="2769765376"/>
                    </a:ext>
                  </a:extLst>
                </a:gridCol>
                <a:gridCol w="355600">
                  <a:extLst>
                    <a:ext uri="{9D8B030D-6E8A-4147-A177-3AD203B41FA5}">
                      <a16:colId xmlns:a16="http://schemas.microsoft.com/office/drawing/2014/main" val="1373646462"/>
                    </a:ext>
                  </a:extLst>
                </a:gridCol>
                <a:gridCol w="355600">
                  <a:extLst>
                    <a:ext uri="{9D8B030D-6E8A-4147-A177-3AD203B41FA5}">
                      <a16:colId xmlns:a16="http://schemas.microsoft.com/office/drawing/2014/main" val="3917625596"/>
                    </a:ext>
                  </a:extLst>
                </a:gridCol>
                <a:gridCol w="355600">
                  <a:extLst>
                    <a:ext uri="{9D8B030D-6E8A-4147-A177-3AD203B41FA5}">
                      <a16:colId xmlns:a16="http://schemas.microsoft.com/office/drawing/2014/main" val="2489409015"/>
                    </a:ext>
                  </a:extLst>
                </a:gridCol>
                <a:gridCol w="609600">
                  <a:extLst>
                    <a:ext uri="{9D8B030D-6E8A-4147-A177-3AD203B41FA5}">
                      <a16:colId xmlns:a16="http://schemas.microsoft.com/office/drawing/2014/main" val="2225064522"/>
                    </a:ext>
                  </a:extLst>
                </a:gridCol>
              </a:tblGrid>
              <a:tr h="190500">
                <a:tc>
                  <a:txBody>
                    <a:bodyPr/>
                    <a:lstStyle/>
                    <a:p>
                      <a:pPr algn="ctr" fontAlgn="ct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Component</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4-1</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0090482"/>
                  </a:ext>
                </a:extLst>
              </a:tr>
              <a:tr h="190500">
                <a:tc>
                  <a:txBody>
                    <a:bodyPr/>
                    <a:lstStyle/>
                    <a:p>
                      <a:pPr algn="ctr" fontAlgn="ctr"/>
                      <a:r>
                        <a:rPr lang="de-DE" sz="1100" u="none" strike="noStrike" dirty="0">
                          <a:effectLst/>
                        </a:rPr>
                        <a:t>Summary</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1800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0.5</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.6</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0,6</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60</a:t>
                      </a:r>
                      <a:endParaRPr lang="de-D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9984911"/>
                  </a:ext>
                </a:extLst>
              </a:tr>
              <a:tr h="200025">
                <a:tc>
                  <a:txBody>
                    <a:bodyPr/>
                    <a:lstStyle/>
                    <a:p>
                      <a:pPr algn="ctr" fontAlgn="ctr"/>
                      <a:r>
                        <a:rPr lang="de-DE" sz="1100" u="none" strike="noStrike" dirty="0">
                          <a:solidFill>
                            <a:srgbClr val="373FE1"/>
                          </a:solidFill>
                          <a:effectLst/>
                        </a:rPr>
                        <a:t>Unit</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mol</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ml</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2834635"/>
                  </a:ext>
                </a:extLst>
              </a:tr>
              <a:tr h="190500">
                <a:tc>
                  <a:txBody>
                    <a:bodyPr/>
                    <a:lstStyle/>
                    <a:p>
                      <a:pPr algn="ctr" fontAlgn="ctr"/>
                      <a:r>
                        <a:rPr lang="de-DE" sz="1100" u="none" strike="noStrike" dirty="0">
                          <a:solidFill>
                            <a:srgbClr val="373FE1"/>
                          </a:solidFill>
                          <a:effectLst/>
                        </a:rPr>
                        <a:t>Timepoint</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9104889"/>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300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.9</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90823"/>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.8</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.2</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.2</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20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0200990"/>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900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.7</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.3</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.3</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30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1916695"/>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1200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1708520"/>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1500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.5</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.5</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.5</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9410148"/>
                  </a:ext>
                </a:extLst>
              </a:tr>
              <a:tr h="190500">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1800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40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4472651"/>
                  </a:ext>
                </a:extLst>
              </a:tr>
            </a:tbl>
          </a:graphicData>
        </a:graphic>
      </p:graphicFrame>
    </p:spTree>
    <p:extLst>
      <p:ext uri="{BB962C8B-B14F-4D97-AF65-F5344CB8AC3E}">
        <p14:creationId xmlns:p14="http://schemas.microsoft.com/office/powerpoint/2010/main" val="2625960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Components’ layer </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597439"/>
            <a:ext cx="6863366" cy="4562352"/>
          </a:xfrm>
        </p:spPr>
        <p:txBody>
          <a:bodyPr/>
          <a:lstStyle/>
          <a:p>
            <a:pPr lvl="1"/>
            <a:r>
              <a:rPr lang="en-US" dirty="0"/>
              <a:t>Summary over time depending points</a:t>
            </a:r>
          </a:p>
          <a:p>
            <a:pPr lvl="2"/>
            <a:r>
              <a:rPr lang="en-US" dirty="0"/>
              <a:t>Begin with </a:t>
            </a:r>
            <a:r>
              <a:rPr lang="en-US" b="1" dirty="0"/>
              <a:t>“compsummary:” {… }</a:t>
            </a:r>
          </a:p>
          <a:p>
            <a:pPr lvl="2"/>
            <a:r>
              <a:rPr lang="en-US" dirty="0"/>
              <a:t>Set consisting out of </a:t>
            </a:r>
          </a:p>
          <a:p>
            <a:pPr lvl="3"/>
            <a:r>
              <a:rPr lang="en-US" dirty="0"/>
              <a:t>Component identifier</a:t>
            </a:r>
          </a:p>
          <a:p>
            <a:pPr lvl="3"/>
            <a:r>
              <a:rPr lang="en-US" dirty="0"/>
              <a:t>Amount</a:t>
            </a:r>
          </a:p>
          <a:p>
            <a:pPr lvl="3"/>
            <a:r>
              <a:rPr lang="en-US" dirty="0"/>
              <a:t>Unit</a:t>
            </a:r>
          </a:p>
          <a:p>
            <a:pPr lvl="3"/>
            <a:endParaRPr lang="en-US" b="1" i="1" dirty="0"/>
          </a:p>
          <a:p>
            <a:pPr lvl="3"/>
            <a:endParaRPr lang="en-US" dirty="0"/>
          </a:p>
          <a:p>
            <a:pPr lvl="1"/>
            <a:endParaRPr lang="en-US" dirty="0"/>
          </a:p>
        </p:txBody>
      </p:sp>
      <p:sp>
        <p:nvSpPr>
          <p:cNvPr id="4" name="Textfeld 3">
            <a:extLst>
              <a:ext uri="{FF2B5EF4-FFF2-40B4-BE49-F238E27FC236}">
                <a16:creationId xmlns:a16="http://schemas.microsoft.com/office/drawing/2014/main" id="{0F88DDD2-4877-40B6-AC43-D311F12B5C94}"/>
              </a:ext>
            </a:extLst>
          </p:cNvPr>
          <p:cNvSpPr txBox="1"/>
          <p:nvPr/>
        </p:nvSpPr>
        <p:spPr>
          <a:xfrm>
            <a:off x="7948582" y="1725720"/>
            <a:ext cx="3807011" cy="5016758"/>
          </a:xfrm>
          <a:prstGeom prst="rect">
            <a:avLst/>
          </a:prstGeom>
          <a:noFill/>
        </p:spPr>
        <p:txBody>
          <a:bodyPr wrap="square" rtlCol="0">
            <a:spAutoFit/>
          </a:bodyPr>
          <a:lstStyle/>
          <a:p>
            <a:pPr defTabSz="180975">
              <a:tabLst>
                <a:tab pos="180975" algn="l"/>
              </a:tabLst>
            </a:pPr>
            <a:r>
              <a:rPr lang="en-US" sz="1000" dirty="0">
                <a:latin typeface="Courier New" panose="02070309020205020404" pitchFamily="49" charset="0"/>
                <a:cs typeface="Courier New" panose="02070309020205020404" pitchFamily="49" charset="0"/>
              </a:rPr>
              <a:t>…</a:t>
            </a:r>
          </a:p>
          <a:p>
            <a:pPr defTabSz="180975">
              <a:tabLst>
                <a:tab pos="180975" algn="l"/>
              </a:tabLst>
            </a:pPr>
            <a:r>
              <a:rPr lang="en-US" sz="1000" dirty="0">
                <a:latin typeface="Courier New" panose="02070309020205020404" pitchFamily="49" charset="0"/>
                <a:cs typeface="Courier New" panose="02070309020205020404" pitchFamily="49" charset="0"/>
              </a:rPr>
              <a:t> "compsummary": {</a:t>
            </a:r>
          </a:p>
          <a:p>
            <a:pPr defTabSz="180975">
              <a:tabLst>
                <a:tab pos="180975" algn="l"/>
              </a:tabLst>
            </a:pPr>
            <a:r>
              <a:rPr lang="en-US" sz="1000" dirty="0">
                <a:latin typeface="Courier New" panose="02070309020205020404" pitchFamily="49" charset="0"/>
                <a:cs typeface="Courier New" panose="02070309020205020404" pitchFamily="49" charset="0"/>
              </a:rPr>
              <a:t>        "time": 1800,</a:t>
            </a:r>
          </a:p>
          <a:p>
            <a:pPr defTabSz="180975">
              <a:tabLst>
                <a:tab pos="180975" algn="l"/>
              </a:tabLst>
            </a:pPr>
            <a:r>
              <a:rPr lang="en-US" sz="1000" dirty="0">
                <a:latin typeface="Courier New" panose="02070309020205020404" pitchFamily="49" charset="0"/>
                <a:cs typeface="Courier New" panose="02070309020205020404" pitchFamily="49" charset="0"/>
              </a:rPr>
              <a:t>        "components":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"2-1": {</a:t>
            </a:r>
          </a:p>
          <a:p>
            <a:pPr defTabSz="180975">
              <a:tabLst>
                <a:tab pos="180975" algn="l"/>
              </a:tabLst>
            </a:pPr>
            <a:r>
              <a:rPr lang="en-US" sz="1000" dirty="0">
                <a:latin typeface="Courier New" panose="02070309020205020404" pitchFamily="49" charset="0"/>
                <a:cs typeface="Courier New" panose="02070309020205020404" pitchFamily="49" charset="0"/>
              </a:rPr>
              <a:t>              "l": 0.5</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"2-2": {</a:t>
            </a:r>
          </a:p>
          <a:p>
            <a:pPr defTabSz="180975">
              <a:tabLst>
                <a:tab pos="180975" algn="l"/>
              </a:tabLst>
            </a:pPr>
            <a:r>
              <a:rPr lang="en-US" sz="1000" dirty="0">
                <a:latin typeface="Courier New" panose="02070309020205020404" pitchFamily="49" charset="0"/>
                <a:cs typeface="Courier New" panose="02070309020205020404" pitchFamily="49" charset="0"/>
              </a:rPr>
              <a:t>              "mol": 1</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"3-1": {</a:t>
            </a:r>
          </a:p>
          <a:p>
            <a:pPr defTabSz="180975">
              <a:tabLst>
                <a:tab pos="180975" algn="l"/>
              </a:tabLst>
            </a:pPr>
            <a:r>
              <a:rPr lang="en-US" sz="1000" dirty="0">
                <a:latin typeface="Courier New" panose="02070309020205020404" pitchFamily="49" charset="0"/>
                <a:cs typeface="Courier New" panose="02070309020205020404" pitchFamily="49" charset="0"/>
              </a:rPr>
              <a:t>              "mol": 0.6</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"3-2": {</a:t>
            </a:r>
          </a:p>
          <a:p>
            <a:pPr defTabSz="180975">
              <a:tabLst>
                <a:tab pos="180975" algn="l"/>
              </a:tabLst>
            </a:pPr>
            <a:r>
              <a:rPr lang="en-US" sz="1000" dirty="0">
                <a:latin typeface="Courier New" panose="02070309020205020404" pitchFamily="49" charset="0"/>
                <a:cs typeface="Courier New" panose="02070309020205020404" pitchFamily="49" charset="0"/>
              </a:rPr>
              <a:t>              "mol": 0.6</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"4-1": {</a:t>
            </a:r>
          </a:p>
          <a:p>
            <a:pPr defTabSz="180975">
              <a:tabLst>
                <a:tab pos="180975" algn="l"/>
              </a:tabLst>
            </a:pPr>
            <a:r>
              <a:rPr lang="en-US" sz="1000" dirty="0">
                <a:latin typeface="Courier New" panose="02070309020205020404" pitchFamily="49" charset="0"/>
                <a:cs typeface="Courier New" panose="02070309020205020404" pitchFamily="49" charset="0"/>
              </a:rPr>
              <a:t>              "ml": 60</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      }</a:t>
            </a:r>
          </a:p>
          <a:p>
            <a:pPr defTabSz="180975">
              <a:tabLst>
                <a:tab pos="180975" algn="l"/>
              </a:tabLst>
            </a:pPr>
            <a:r>
              <a:rPr lang="en-US" sz="1000" dirty="0">
                <a:latin typeface="Courier New" panose="02070309020205020404" pitchFamily="49" charset="0"/>
                <a:cs typeface="Courier New" panose="02070309020205020404" pitchFamily="49" charset="0"/>
              </a:rPr>
              <a:t>…</a:t>
            </a:r>
          </a:p>
        </p:txBody>
      </p:sp>
      <p:graphicFrame>
        <p:nvGraphicFramePr>
          <p:cNvPr id="5" name="Tabelle 4">
            <a:extLst>
              <a:ext uri="{FF2B5EF4-FFF2-40B4-BE49-F238E27FC236}">
                <a16:creationId xmlns:a16="http://schemas.microsoft.com/office/drawing/2014/main" id="{1D0CCC91-5605-49D5-A1E4-9955B885F695}"/>
              </a:ext>
            </a:extLst>
          </p:cNvPr>
          <p:cNvGraphicFramePr>
            <a:graphicFrameLocks noGrp="1"/>
          </p:cNvGraphicFramePr>
          <p:nvPr/>
        </p:nvGraphicFramePr>
        <p:xfrm>
          <a:off x="2099546" y="3813935"/>
          <a:ext cx="4127500" cy="1914525"/>
        </p:xfrm>
        <a:graphic>
          <a:graphicData uri="http://schemas.openxmlformats.org/drawingml/2006/table">
            <a:tbl>
              <a:tblPr>
                <a:tableStyleId>{5C22544A-7EE6-4342-B048-85BDC9FD1C3A}</a:tableStyleId>
              </a:tblPr>
              <a:tblGrid>
                <a:gridCol w="812800">
                  <a:extLst>
                    <a:ext uri="{9D8B030D-6E8A-4147-A177-3AD203B41FA5}">
                      <a16:colId xmlns:a16="http://schemas.microsoft.com/office/drawing/2014/main" val="2711706878"/>
                    </a:ext>
                  </a:extLst>
                </a:gridCol>
                <a:gridCol w="520700">
                  <a:extLst>
                    <a:ext uri="{9D8B030D-6E8A-4147-A177-3AD203B41FA5}">
                      <a16:colId xmlns:a16="http://schemas.microsoft.com/office/drawing/2014/main" val="3855062261"/>
                    </a:ext>
                  </a:extLst>
                </a:gridCol>
                <a:gridCol w="762000">
                  <a:extLst>
                    <a:ext uri="{9D8B030D-6E8A-4147-A177-3AD203B41FA5}">
                      <a16:colId xmlns:a16="http://schemas.microsoft.com/office/drawing/2014/main" val="1669260614"/>
                    </a:ext>
                  </a:extLst>
                </a:gridCol>
                <a:gridCol w="355600">
                  <a:extLst>
                    <a:ext uri="{9D8B030D-6E8A-4147-A177-3AD203B41FA5}">
                      <a16:colId xmlns:a16="http://schemas.microsoft.com/office/drawing/2014/main" val="2769765376"/>
                    </a:ext>
                  </a:extLst>
                </a:gridCol>
                <a:gridCol w="355600">
                  <a:extLst>
                    <a:ext uri="{9D8B030D-6E8A-4147-A177-3AD203B41FA5}">
                      <a16:colId xmlns:a16="http://schemas.microsoft.com/office/drawing/2014/main" val="1373646462"/>
                    </a:ext>
                  </a:extLst>
                </a:gridCol>
                <a:gridCol w="355600">
                  <a:extLst>
                    <a:ext uri="{9D8B030D-6E8A-4147-A177-3AD203B41FA5}">
                      <a16:colId xmlns:a16="http://schemas.microsoft.com/office/drawing/2014/main" val="3917625596"/>
                    </a:ext>
                  </a:extLst>
                </a:gridCol>
                <a:gridCol w="355600">
                  <a:extLst>
                    <a:ext uri="{9D8B030D-6E8A-4147-A177-3AD203B41FA5}">
                      <a16:colId xmlns:a16="http://schemas.microsoft.com/office/drawing/2014/main" val="2489409015"/>
                    </a:ext>
                  </a:extLst>
                </a:gridCol>
                <a:gridCol w="609600">
                  <a:extLst>
                    <a:ext uri="{9D8B030D-6E8A-4147-A177-3AD203B41FA5}">
                      <a16:colId xmlns:a16="http://schemas.microsoft.com/office/drawing/2014/main" val="2225064522"/>
                    </a:ext>
                  </a:extLst>
                </a:gridCol>
              </a:tblGrid>
              <a:tr h="190500">
                <a:tc>
                  <a:txBody>
                    <a:bodyPr/>
                    <a:lstStyle/>
                    <a:p>
                      <a:pPr algn="ctr" fontAlgn="ct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Component</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2-2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3-1</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3-2</a:t>
                      </a:r>
                      <a:endParaRPr lang="de-DE"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4-1</a:t>
                      </a:r>
                      <a:endParaRPr lang="de-DE"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50090482"/>
                  </a:ext>
                </a:extLst>
              </a:tr>
              <a:tr h="190500">
                <a:tc>
                  <a:txBody>
                    <a:bodyPr/>
                    <a:lstStyle/>
                    <a:p>
                      <a:pPr algn="ctr" fontAlgn="ctr"/>
                      <a:r>
                        <a:rPr lang="de-DE" sz="1100" u="none" strike="noStrike" dirty="0">
                          <a:solidFill>
                            <a:srgbClr val="373FE1"/>
                          </a:solidFill>
                          <a:effectLst/>
                        </a:rPr>
                        <a:t>Summary</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1800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0.5</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0,6</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b="0" u="none" strike="noStrike" dirty="0">
                          <a:solidFill>
                            <a:srgbClr val="373FE1"/>
                          </a:solidFill>
                          <a:effectLst/>
                        </a:rPr>
                        <a:t>60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09984911"/>
                  </a:ext>
                </a:extLst>
              </a:tr>
              <a:tr h="200025">
                <a:tc>
                  <a:txBody>
                    <a:bodyPr/>
                    <a:lstStyle/>
                    <a:p>
                      <a:pPr algn="ctr" fontAlgn="ctr"/>
                      <a:r>
                        <a:rPr lang="de-DE" sz="1100" u="none" strike="noStrike" dirty="0">
                          <a:solidFill>
                            <a:schemeClr val="tx1"/>
                          </a:solidFill>
                          <a:effectLst/>
                        </a:rPr>
                        <a:t>Unit</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l</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mol</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mol</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mol</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ml</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12834635"/>
                  </a:ext>
                </a:extLst>
              </a:tr>
              <a:tr h="190500">
                <a:tc>
                  <a:txBody>
                    <a:bodyPr/>
                    <a:lstStyle/>
                    <a:p>
                      <a:pPr algn="ctr" fontAlgn="ctr"/>
                      <a:r>
                        <a:rPr lang="de-DE" sz="1100" u="none" strike="noStrike" dirty="0">
                          <a:solidFill>
                            <a:schemeClr val="tx1"/>
                          </a:solidFill>
                          <a:effectLst/>
                        </a:rPr>
                        <a:t>Timepoint</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09104889"/>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.9</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83590823"/>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.8</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20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0200990"/>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900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.7</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30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91916695"/>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1200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21708520"/>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1500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.5</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59410148"/>
                  </a:ext>
                </a:extLst>
              </a:tr>
              <a:tr h="190500">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1800</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0.5 </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.6</a:t>
                      </a:r>
                      <a:endParaRPr lang="de-DE" sz="11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chemeClr val="tx1"/>
                          </a:solidFill>
                          <a:effectLst/>
                        </a:rPr>
                        <a:t>40</a:t>
                      </a:r>
                      <a:endParaRPr lang="de-DE" sz="1100" b="0" i="0" u="none" strike="noStrike" dirty="0">
                        <a:solidFill>
                          <a:schemeClr val="tx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104472651"/>
                  </a:ext>
                </a:extLst>
              </a:tr>
            </a:tbl>
          </a:graphicData>
        </a:graphic>
      </p:graphicFrame>
    </p:spTree>
    <p:extLst>
      <p:ext uri="{BB962C8B-B14F-4D97-AF65-F5344CB8AC3E}">
        <p14:creationId xmlns:p14="http://schemas.microsoft.com/office/powerpoint/2010/main" val="1407555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43945-98B9-4638-8076-573B6FD753DC}"/>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39D2A7E6-0ED5-4AD4-A57B-ABFF9ADEEC5B}"/>
              </a:ext>
            </a:extLst>
          </p:cNvPr>
          <p:cNvSpPr>
            <a:spLocks noGrp="1"/>
          </p:cNvSpPr>
          <p:nvPr>
            <p:ph idx="1"/>
          </p:nvPr>
        </p:nvSpPr>
        <p:spPr>
          <a:xfrm>
            <a:off x="838200" y="1292181"/>
            <a:ext cx="10515600" cy="4837490"/>
          </a:xfrm>
        </p:spPr>
        <p:txBody>
          <a:bodyPr>
            <a:normAutofit/>
          </a:bodyPr>
          <a:lstStyle/>
          <a:p>
            <a:r>
              <a:rPr lang="en-US" dirty="0"/>
              <a:t>Example: Esterification, equilibrium reaction</a:t>
            </a:r>
          </a:p>
          <a:p>
            <a:pPr lvl="1"/>
            <a:r>
              <a:rPr lang="de-DE" dirty="0">
                <a:solidFill>
                  <a:srgbClr val="2A3BDE"/>
                </a:solidFill>
              </a:rPr>
              <a:t>Long-</a:t>
            </a:r>
            <a:r>
              <a:rPr lang="de-DE" dirty="0" err="1">
                <a:solidFill>
                  <a:srgbClr val="2A3BDE"/>
                </a:solidFill>
              </a:rPr>
              <a:t>RInChIKey</a:t>
            </a:r>
            <a:endParaRPr lang="de-DE" dirty="0">
              <a:solidFill>
                <a:srgbClr val="2A3BDE"/>
              </a:solidFill>
            </a:endParaRPr>
          </a:p>
          <a:p>
            <a:pPr lvl="1"/>
            <a:endParaRPr lang="de-DE" dirty="0"/>
          </a:p>
          <a:p>
            <a:pPr lvl="1"/>
            <a:endParaRPr lang="de-DE" dirty="0"/>
          </a:p>
          <a:p>
            <a:pPr lvl="1"/>
            <a:endParaRPr lang="de-DE" dirty="0"/>
          </a:p>
          <a:p>
            <a:pPr lvl="2"/>
            <a:r>
              <a:rPr lang="en-US" dirty="0"/>
              <a:t>Long-</a:t>
            </a:r>
            <a:r>
              <a:rPr lang="en-US" dirty="0" err="1"/>
              <a:t>RInChIKeys</a:t>
            </a:r>
            <a:r>
              <a:rPr lang="en-US" dirty="0"/>
              <a:t> are a valuable tool for the database storage of reactions. Beside uniqueness checks, they allow the identification of each reaction component by simple text searches based on Standard </a:t>
            </a:r>
            <a:r>
              <a:rPr lang="en-US" dirty="0" err="1"/>
              <a:t>InChIKeys</a:t>
            </a:r>
            <a:endParaRPr lang="en-US" dirty="0"/>
          </a:p>
          <a:p>
            <a:pPr lvl="3"/>
            <a:r>
              <a:rPr lang="en-US" dirty="0"/>
              <a:t>Any molecule within a reaction can be identified by its InChIKey. </a:t>
            </a:r>
          </a:p>
          <a:p>
            <a:pPr lvl="4"/>
            <a:r>
              <a:rPr lang="en-US" dirty="0"/>
              <a:t>That allows exact molecule searches based on text searches for InChIs within any reaction databases containing the long </a:t>
            </a:r>
            <a:r>
              <a:rPr lang="en-US" dirty="0" err="1"/>
              <a:t>RInChIKey</a:t>
            </a:r>
            <a:r>
              <a:rPr lang="en-US" dirty="0"/>
              <a:t>.</a:t>
            </a:r>
          </a:p>
          <a:p>
            <a:pPr lvl="3"/>
            <a:r>
              <a:rPr lang="en-US" dirty="0"/>
              <a:t>The InChIs from the long </a:t>
            </a:r>
            <a:r>
              <a:rPr lang="en-US" dirty="0" err="1"/>
              <a:t>RInChIKey</a:t>
            </a:r>
            <a:r>
              <a:rPr lang="en-US" dirty="0"/>
              <a:t> can be easily used to build synthesis trees</a:t>
            </a:r>
          </a:p>
          <a:p>
            <a:pPr lvl="2"/>
            <a:r>
              <a:rPr lang="en-US" dirty="0"/>
              <a:t>The long </a:t>
            </a:r>
            <a:r>
              <a:rPr lang="en-US" dirty="0" err="1"/>
              <a:t>RInChIKey</a:t>
            </a:r>
            <a:r>
              <a:rPr lang="en-US" dirty="0"/>
              <a:t> does not provide a fixed length.</a:t>
            </a:r>
          </a:p>
        </p:txBody>
      </p:sp>
      <p:sp>
        <p:nvSpPr>
          <p:cNvPr id="5" name="Textfeld 4">
            <a:extLst>
              <a:ext uri="{FF2B5EF4-FFF2-40B4-BE49-F238E27FC236}">
                <a16:creationId xmlns:a16="http://schemas.microsoft.com/office/drawing/2014/main" id="{EDF97D19-2CEA-476D-84F5-19D46647FF40}"/>
              </a:ext>
            </a:extLst>
          </p:cNvPr>
          <p:cNvSpPr txBox="1"/>
          <p:nvPr/>
        </p:nvSpPr>
        <p:spPr>
          <a:xfrm>
            <a:off x="1537733" y="2228671"/>
            <a:ext cx="9482913" cy="923330"/>
          </a:xfrm>
          <a:prstGeom prst="rect">
            <a:avLst/>
          </a:prstGeom>
          <a:noFill/>
        </p:spPr>
        <p:txBody>
          <a:bodyPr wrap="square">
            <a:spAutoFit/>
          </a:bodyPr>
          <a:lstStyle/>
          <a:p>
            <a:r>
              <a:rPr lang="de-DE" sz="1800" dirty="0">
                <a:solidFill>
                  <a:schemeClr val="accent3">
                    <a:lumMod val="50000"/>
                  </a:schemeClr>
                </a:solidFill>
              </a:rPr>
              <a:t>Long-</a:t>
            </a:r>
            <a:r>
              <a:rPr lang="de-DE" sz="1800" dirty="0" err="1">
                <a:solidFill>
                  <a:schemeClr val="accent3">
                    <a:lumMod val="50000"/>
                  </a:schemeClr>
                </a:solidFill>
              </a:rPr>
              <a:t>RInChIKey</a:t>
            </a:r>
            <a:r>
              <a:rPr lang="de-DE" sz="1800" dirty="0">
                <a:solidFill>
                  <a:schemeClr val="accent3">
                    <a:lumMod val="50000"/>
                  </a:schemeClr>
                </a:solidFill>
              </a:rPr>
              <a:t>=SA-</a:t>
            </a:r>
            <a:r>
              <a:rPr lang="de-DE" sz="1800" dirty="0">
                <a:solidFill>
                  <a:schemeClr val="accent4">
                    <a:lumMod val="50000"/>
                  </a:schemeClr>
                </a:solidFill>
              </a:rPr>
              <a:t>EUHFF-</a:t>
            </a:r>
            <a:r>
              <a:rPr lang="de-DE" sz="1800" dirty="0"/>
              <a:t>LFQSCWFLJHTTHZ-UHFFFAOYSA-N</a:t>
            </a:r>
            <a:r>
              <a:rPr lang="de-DE" sz="1800" b="1" dirty="0">
                <a:solidFill>
                  <a:srgbClr val="FF0000"/>
                </a:solidFill>
              </a:rPr>
              <a:t>-</a:t>
            </a:r>
            <a:r>
              <a:rPr lang="de-DE" sz="1800" dirty="0"/>
              <a:t>FERIUCNNQQJTOY-UHFFFAOYSA-N</a:t>
            </a:r>
            <a:r>
              <a:rPr lang="de-DE" sz="1800" b="1" dirty="0">
                <a:solidFill>
                  <a:srgbClr val="0000FF"/>
                </a:solidFill>
              </a:rPr>
              <a:t>--</a:t>
            </a:r>
            <a:r>
              <a:rPr lang="de-DE" sz="1800" dirty="0"/>
              <a:t>OBNCKNCVKJNDBV-UHFFFAOYSA-N</a:t>
            </a:r>
            <a:r>
              <a:rPr lang="de-DE" sz="1800" b="1" dirty="0">
                <a:solidFill>
                  <a:srgbClr val="FF0000"/>
                </a:solidFill>
              </a:rPr>
              <a:t>-</a:t>
            </a:r>
            <a:r>
              <a:rPr lang="de-DE" sz="1800" dirty="0"/>
              <a:t>XLYOFNOQVPJJNP-UHFFFAOYSA-N</a:t>
            </a:r>
            <a:r>
              <a:rPr lang="de-DE" sz="1800" b="1" dirty="0">
                <a:solidFill>
                  <a:srgbClr val="2029D6"/>
                </a:solidFill>
              </a:rPr>
              <a:t>--</a:t>
            </a:r>
            <a:r>
              <a:rPr lang="de-DE" sz="1800" dirty="0"/>
              <a:t>QAOWNCQODCNURD-UHFFFAOYSA-N</a:t>
            </a:r>
            <a:endParaRPr lang="en-US" dirty="0"/>
          </a:p>
        </p:txBody>
      </p:sp>
    </p:spTree>
    <p:extLst>
      <p:ext uri="{BB962C8B-B14F-4D97-AF65-F5344CB8AC3E}">
        <p14:creationId xmlns:p14="http://schemas.microsoft.com/office/powerpoint/2010/main" val="31482983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Reaction layer </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199" y="1614611"/>
            <a:ext cx="6893417" cy="4562352"/>
          </a:xfrm>
        </p:spPr>
        <p:txBody>
          <a:bodyPr/>
          <a:lstStyle/>
          <a:p>
            <a:r>
              <a:rPr lang="en-US" dirty="0"/>
              <a:t>General reaction properties </a:t>
            </a:r>
          </a:p>
          <a:p>
            <a:pPr lvl="1"/>
            <a:r>
              <a:rPr lang="en-US" dirty="0"/>
              <a:t>Begin with </a:t>
            </a:r>
            <a:r>
              <a:rPr lang="en-US" b="1" dirty="0"/>
              <a:t>"reaction": { [… ]}</a:t>
            </a:r>
          </a:p>
          <a:p>
            <a:pPr lvl="1"/>
            <a:r>
              <a:rPr lang="en-US" dirty="0"/>
              <a:t>All over properties of reaction</a:t>
            </a:r>
          </a:p>
          <a:p>
            <a:pPr lvl="2"/>
            <a:r>
              <a:rPr lang="en-US" dirty="0"/>
              <a:t>Begin with </a:t>
            </a:r>
            <a:r>
              <a:rPr lang="en-US" b="1" dirty="0"/>
              <a:t>“properties”: {…}</a:t>
            </a:r>
          </a:p>
          <a:p>
            <a:pPr lvl="2"/>
            <a:r>
              <a:rPr lang="en-US" dirty="0"/>
              <a:t>E.g. yield, Type of reaction vessel, condenser, inert atmosphere, etc.</a:t>
            </a:r>
          </a:p>
          <a:p>
            <a:pPr lvl="3"/>
            <a:r>
              <a:rPr lang="en-US" b="1" dirty="0"/>
              <a:t>“yield” : </a:t>
            </a:r>
            <a:r>
              <a:rPr lang="en-US" b="1" i="1" dirty="0"/>
              <a:t>value,</a:t>
            </a:r>
          </a:p>
          <a:p>
            <a:pPr lvl="3"/>
            <a:r>
              <a:rPr lang="en-US" b="1" dirty="0"/>
              <a:t>“vessel”</a:t>
            </a:r>
            <a:r>
              <a:rPr lang="en-US" b="1" i="1" dirty="0"/>
              <a:t> : value,</a:t>
            </a:r>
          </a:p>
          <a:p>
            <a:pPr lvl="3"/>
            <a:r>
              <a:rPr lang="en-US" b="1" i="1" dirty="0"/>
              <a:t>….</a:t>
            </a:r>
          </a:p>
        </p:txBody>
      </p:sp>
      <p:sp>
        <p:nvSpPr>
          <p:cNvPr id="4" name="Textfeld 3">
            <a:extLst>
              <a:ext uri="{FF2B5EF4-FFF2-40B4-BE49-F238E27FC236}">
                <a16:creationId xmlns:a16="http://schemas.microsoft.com/office/drawing/2014/main" id="{AA3176BF-8081-4E7A-B03C-ABAEFD7F2C53}"/>
              </a:ext>
            </a:extLst>
          </p:cNvPr>
          <p:cNvSpPr txBox="1"/>
          <p:nvPr/>
        </p:nvSpPr>
        <p:spPr>
          <a:xfrm>
            <a:off x="7977158" y="1840020"/>
            <a:ext cx="3376642" cy="2462213"/>
          </a:xfrm>
          <a:prstGeom prst="rect">
            <a:avLst/>
          </a:prstGeom>
          <a:noFill/>
        </p:spPr>
        <p:txBody>
          <a:bodyPr wrap="square" rtlCol="0">
            <a:spAutoFit/>
          </a:bodyPr>
          <a:lstStyle/>
          <a:p>
            <a:pPr defTabSz="180975"/>
            <a:r>
              <a:rPr lang="en-US" sz="1400" dirty="0">
                <a:latin typeface="Courier New" panose="02070309020205020404" pitchFamily="49" charset="0"/>
                <a:cs typeface="Courier New" panose="02070309020205020404" pitchFamily="49" charset="0"/>
              </a:rPr>
              <a:t>{</a:t>
            </a:r>
          </a:p>
          <a:p>
            <a:pPr defTabSz="180975"/>
            <a:r>
              <a:rPr lang="en-US" sz="1400" dirty="0">
                <a:latin typeface="Courier New" panose="02070309020205020404" pitchFamily="49" charset="0"/>
                <a:cs typeface="Courier New" panose="02070309020205020404" pitchFamily="49" charset="0"/>
              </a:rPr>
              <a:t>  "reaction":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"properties": {</a:t>
            </a:r>
          </a:p>
          <a:p>
            <a:pPr defTabSz="180975"/>
            <a:r>
              <a:rPr lang="en-US" sz="1400" dirty="0">
                <a:latin typeface="Courier New" panose="02070309020205020404" pitchFamily="49" charset="0"/>
                <a:cs typeface="Courier New" panose="02070309020205020404" pitchFamily="49" charset="0"/>
              </a:rPr>
              <a:t>        "yield": 50,</a:t>
            </a:r>
          </a:p>
          <a:p>
            <a:pPr defTabSz="180975"/>
            <a:r>
              <a:rPr lang="en-US" sz="1400" dirty="0">
                <a:latin typeface="Courier New" panose="02070309020205020404" pitchFamily="49" charset="0"/>
                <a:cs typeface="Courier New" panose="02070309020205020404" pitchFamily="49" charset="0"/>
              </a:rPr>
              <a:t>        "vessel": "flask"</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27884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Reaction layer </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597439"/>
            <a:ext cx="6863366" cy="4562352"/>
          </a:xfrm>
        </p:spPr>
        <p:txBody>
          <a:bodyPr/>
          <a:lstStyle/>
          <a:p>
            <a:pPr lvl="1"/>
            <a:r>
              <a:rPr lang="en-US" dirty="0"/>
              <a:t>Time depending measurement points</a:t>
            </a:r>
          </a:p>
          <a:p>
            <a:pPr lvl="2"/>
            <a:r>
              <a:rPr lang="en-US" dirty="0"/>
              <a:t>Begin with </a:t>
            </a:r>
            <a:r>
              <a:rPr lang="en-US" b="1" dirty="0"/>
              <a:t>“timeprop:” {[{…},{…}, …] }</a:t>
            </a:r>
          </a:p>
          <a:p>
            <a:pPr lvl="2"/>
            <a:r>
              <a:rPr lang="en-US" dirty="0"/>
              <a:t>e.g. Temperature, pressure, pH, stirring</a:t>
            </a:r>
          </a:p>
          <a:p>
            <a:pPr lvl="3"/>
            <a:r>
              <a:rPr lang="en-US" b="1" dirty="0"/>
              <a:t>“timepoint” : </a:t>
            </a:r>
            <a:r>
              <a:rPr lang="en-US" b="1" i="1" dirty="0"/>
              <a:t>value,</a:t>
            </a:r>
          </a:p>
          <a:p>
            <a:pPr lvl="3"/>
            <a:r>
              <a:rPr lang="en-US" b="1" dirty="0"/>
              <a:t>“temperature”</a:t>
            </a:r>
            <a:r>
              <a:rPr lang="en-US" b="1" i="1" dirty="0"/>
              <a:t> : value,</a:t>
            </a:r>
          </a:p>
          <a:p>
            <a:pPr lvl="3"/>
            <a:r>
              <a:rPr lang="en-US" b="1" i="1" dirty="0"/>
              <a:t>….</a:t>
            </a:r>
            <a:endParaRPr lang="en-US" dirty="0"/>
          </a:p>
          <a:p>
            <a:pPr lvl="3"/>
            <a:endParaRPr lang="en-US" dirty="0"/>
          </a:p>
          <a:p>
            <a:pPr lvl="1"/>
            <a:endParaRPr lang="en-US" dirty="0"/>
          </a:p>
        </p:txBody>
      </p:sp>
      <p:graphicFrame>
        <p:nvGraphicFramePr>
          <p:cNvPr id="6" name="Tabelle 5">
            <a:extLst>
              <a:ext uri="{FF2B5EF4-FFF2-40B4-BE49-F238E27FC236}">
                <a16:creationId xmlns:a16="http://schemas.microsoft.com/office/drawing/2014/main" id="{98D1A5FF-B58E-475B-8D39-87FDA8FA4965}"/>
              </a:ext>
            </a:extLst>
          </p:cNvPr>
          <p:cNvGraphicFramePr>
            <a:graphicFrameLocks noGrp="1"/>
          </p:cNvGraphicFramePr>
          <p:nvPr/>
        </p:nvGraphicFramePr>
        <p:xfrm>
          <a:off x="1796246" y="3732458"/>
          <a:ext cx="4612080" cy="1943100"/>
        </p:xfrm>
        <a:graphic>
          <a:graphicData uri="http://schemas.openxmlformats.org/drawingml/2006/table">
            <a:tbl>
              <a:tblPr>
                <a:tableStyleId>{5C22544A-7EE6-4342-B048-85BDC9FD1C3A}</a:tableStyleId>
              </a:tblPr>
              <a:tblGrid>
                <a:gridCol w="678903">
                  <a:extLst>
                    <a:ext uri="{9D8B030D-6E8A-4147-A177-3AD203B41FA5}">
                      <a16:colId xmlns:a16="http://schemas.microsoft.com/office/drawing/2014/main" val="653243634"/>
                    </a:ext>
                  </a:extLst>
                </a:gridCol>
                <a:gridCol w="548223">
                  <a:extLst>
                    <a:ext uri="{9D8B030D-6E8A-4147-A177-3AD203B41FA5}">
                      <a16:colId xmlns:a16="http://schemas.microsoft.com/office/drawing/2014/main" val="1551336789"/>
                    </a:ext>
                  </a:extLst>
                </a:gridCol>
                <a:gridCol w="573721">
                  <a:extLst>
                    <a:ext uri="{9D8B030D-6E8A-4147-A177-3AD203B41FA5}">
                      <a16:colId xmlns:a16="http://schemas.microsoft.com/office/drawing/2014/main" val="1772169461"/>
                    </a:ext>
                  </a:extLst>
                </a:gridCol>
                <a:gridCol w="554597">
                  <a:extLst>
                    <a:ext uri="{9D8B030D-6E8A-4147-A177-3AD203B41FA5}">
                      <a16:colId xmlns:a16="http://schemas.microsoft.com/office/drawing/2014/main" val="4134482504"/>
                    </a:ext>
                  </a:extLst>
                </a:gridCol>
                <a:gridCol w="573721">
                  <a:extLst>
                    <a:ext uri="{9D8B030D-6E8A-4147-A177-3AD203B41FA5}">
                      <a16:colId xmlns:a16="http://schemas.microsoft.com/office/drawing/2014/main" val="3307765124"/>
                    </a:ext>
                  </a:extLst>
                </a:gridCol>
                <a:gridCol w="554597">
                  <a:extLst>
                    <a:ext uri="{9D8B030D-6E8A-4147-A177-3AD203B41FA5}">
                      <a16:colId xmlns:a16="http://schemas.microsoft.com/office/drawing/2014/main" val="2816834618"/>
                    </a:ext>
                  </a:extLst>
                </a:gridCol>
                <a:gridCol w="573721">
                  <a:extLst>
                    <a:ext uri="{9D8B030D-6E8A-4147-A177-3AD203B41FA5}">
                      <a16:colId xmlns:a16="http://schemas.microsoft.com/office/drawing/2014/main" val="388726029"/>
                    </a:ext>
                  </a:extLst>
                </a:gridCol>
                <a:gridCol w="554597">
                  <a:extLst>
                    <a:ext uri="{9D8B030D-6E8A-4147-A177-3AD203B41FA5}">
                      <a16:colId xmlns:a16="http://schemas.microsoft.com/office/drawing/2014/main" val="3959145909"/>
                    </a:ext>
                  </a:extLst>
                </a:gridCol>
              </a:tblGrid>
              <a:tr h="200025">
                <a:tc>
                  <a:txBody>
                    <a:bodyPr/>
                    <a:lstStyle/>
                    <a:p>
                      <a:pPr algn="ctr"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2F75B5"/>
                        </a:solidFill>
                        <a:effectLst/>
                        <a:latin typeface="Calibri" panose="020F0502020204030204" pitchFamily="34" charset="0"/>
                      </a:endParaRPr>
                    </a:p>
                  </a:txBody>
                  <a:tcPr marL="9525" marR="9525" marT="9525" marB="0" anchor="ctr"/>
                </a:tc>
                <a:tc gridSpan="2">
                  <a:txBody>
                    <a:bodyPr/>
                    <a:lstStyle/>
                    <a:p>
                      <a:pPr algn="ctr" fontAlgn="ctr"/>
                      <a:r>
                        <a:rPr lang="en-US" sz="1100" b="1" u="none" strike="noStrike" noProof="0" dirty="0">
                          <a:effectLst/>
                        </a:rPr>
                        <a:t>Temperature</a:t>
                      </a:r>
                      <a:endParaRPr lang="en-US" sz="1100" b="1" i="0" u="none" strike="noStrike" noProof="0"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pH</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Stirring</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93085664"/>
                  </a:ext>
                </a:extLst>
              </a:tr>
              <a:tr h="200025">
                <a:tc>
                  <a:txBody>
                    <a:bodyPr/>
                    <a:lstStyle/>
                    <a:p>
                      <a:pPr algn="ctr" fontAlgn="ctr"/>
                      <a:r>
                        <a:rPr lang="de-DE" sz="1100" u="none" strike="noStrike" dirty="0">
                          <a:effectLst/>
                        </a:rPr>
                        <a:t>Summary </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1800.0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20.0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7.0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03256"/>
                  </a:ext>
                </a:extLst>
              </a:tr>
              <a:tr h="200025">
                <a:tc>
                  <a:txBody>
                    <a:bodyPr/>
                    <a:lstStyle/>
                    <a:p>
                      <a:pPr algn="ctr" fontAlgn="ctr"/>
                      <a:r>
                        <a:rPr lang="de-DE" sz="1100" u="none" strike="noStrike" dirty="0">
                          <a:solidFill>
                            <a:srgbClr val="373FE1"/>
                          </a:solidFill>
                          <a:effectLst/>
                        </a:rPr>
                        <a:t>Timepoint</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°C</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rpm</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54276289"/>
                  </a:ext>
                </a:extLst>
              </a:tr>
              <a:tr h="190500">
                <a:tc>
                  <a:txBody>
                    <a:bodyPr/>
                    <a:lstStyle/>
                    <a:p>
                      <a:pPr algn="ctr" fontAlgn="ctr"/>
                      <a:r>
                        <a:rPr lang="de-DE" sz="1100" u="none" strike="noStrike" dirty="0">
                          <a:solidFill>
                            <a:srgbClr val="373FE1"/>
                          </a:solidFill>
                          <a:effectLst/>
                        </a:rPr>
                        <a:t>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20.0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7.0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537566112"/>
                  </a:ext>
                </a:extLst>
              </a:tr>
              <a:tr h="190500">
                <a:tc>
                  <a:txBody>
                    <a:bodyPr/>
                    <a:lstStyle/>
                    <a:p>
                      <a:pPr algn="ctr" fontAlgn="ctr"/>
                      <a:r>
                        <a:rPr lang="de-DE" sz="1100" u="none" strike="noStrike" dirty="0">
                          <a:solidFill>
                            <a:srgbClr val="373FE1"/>
                          </a:solidFill>
                          <a:effectLst/>
                        </a:rPr>
                        <a:t>300.0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40.0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6.5</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493562317"/>
                  </a:ext>
                </a:extLst>
              </a:tr>
              <a:tr h="190500">
                <a:tc>
                  <a:txBody>
                    <a:bodyPr/>
                    <a:lstStyle/>
                    <a:p>
                      <a:pPr algn="ctr" fontAlgn="ctr"/>
                      <a:r>
                        <a:rPr lang="de-DE" sz="1100" u="none" strike="noStrike" dirty="0">
                          <a:solidFill>
                            <a:srgbClr val="373FE1"/>
                          </a:solidFill>
                          <a:effectLst/>
                        </a:rPr>
                        <a:t>600.0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60.0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6.0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008244694"/>
                  </a:ext>
                </a:extLst>
              </a:tr>
              <a:tr h="190500">
                <a:tc>
                  <a:txBody>
                    <a:bodyPr/>
                    <a:lstStyle/>
                    <a:p>
                      <a:pPr algn="ctr" fontAlgn="ctr"/>
                      <a:r>
                        <a:rPr lang="de-DE" sz="1100" u="none" strike="noStrike" dirty="0">
                          <a:solidFill>
                            <a:srgbClr val="373FE1"/>
                          </a:solidFill>
                          <a:effectLst/>
                        </a:rPr>
                        <a:t>900.0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90.0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5.5</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121418133"/>
                  </a:ext>
                </a:extLst>
              </a:tr>
              <a:tr h="190500">
                <a:tc>
                  <a:txBody>
                    <a:bodyPr/>
                    <a:lstStyle/>
                    <a:p>
                      <a:pPr algn="ctr" fontAlgn="ctr"/>
                      <a:r>
                        <a:rPr lang="de-DE" sz="1100" u="none" strike="noStrike" dirty="0">
                          <a:solidFill>
                            <a:srgbClr val="373FE1"/>
                          </a:solidFill>
                          <a:effectLst/>
                        </a:rPr>
                        <a:t>1200.0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100.0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5.0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341557075"/>
                  </a:ext>
                </a:extLst>
              </a:tr>
              <a:tr h="190500">
                <a:tc>
                  <a:txBody>
                    <a:bodyPr/>
                    <a:lstStyle/>
                    <a:p>
                      <a:pPr algn="ctr" fontAlgn="ctr"/>
                      <a:r>
                        <a:rPr lang="de-DE" sz="1100" u="none" strike="noStrike" dirty="0">
                          <a:solidFill>
                            <a:srgbClr val="373FE1"/>
                          </a:solidFill>
                          <a:effectLst/>
                        </a:rPr>
                        <a:t>1500.0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100.0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5.0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1500.0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17515509"/>
                  </a:ext>
                </a:extLst>
              </a:tr>
              <a:tr h="200025">
                <a:tc>
                  <a:txBody>
                    <a:bodyPr/>
                    <a:lstStyle/>
                    <a:p>
                      <a:pPr algn="ctr" fontAlgn="ctr"/>
                      <a:r>
                        <a:rPr lang="de-DE" sz="1100" u="none" strike="noStrike" dirty="0">
                          <a:solidFill>
                            <a:srgbClr val="373FE1"/>
                          </a:solidFill>
                          <a:effectLst/>
                        </a:rPr>
                        <a:t>1800.0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solidFill>
                            <a:srgbClr val="373FE1"/>
                          </a:solidFill>
                          <a:effectLst/>
                        </a:rPr>
                        <a:t> </a:t>
                      </a:r>
                      <a:endParaRPr lang="de-DE" sz="1100" b="0" i="0" u="none" strike="noStrike" dirty="0">
                        <a:solidFill>
                          <a:srgbClr val="373FE1"/>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solidFill>
                            <a:srgbClr val="373FE1"/>
                          </a:solidFill>
                          <a:effectLst/>
                        </a:rPr>
                        <a:t>100.0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5.0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solidFill>
                            <a:srgbClr val="373FE1"/>
                          </a:solidFill>
                          <a:effectLst/>
                        </a:rPr>
                        <a:t>1500.0</a:t>
                      </a:r>
                      <a:endParaRPr lang="de-DE" sz="1100" b="0" i="0" u="none" strike="noStrike" dirty="0">
                        <a:solidFill>
                          <a:srgbClr val="373FE1"/>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969261172"/>
                  </a:ext>
                </a:extLst>
              </a:tr>
            </a:tbl>
          </a:graphicData>
        </a:graphic>
      </p:graphicFrame>
      <p:sp>
        <p:nvSpPr>
          <p:cNvPr id="8" name="Textfeld 7">
            <a:extLst>
              <a:ext uri="{FF2B5EF4-FFF2-40B4-BE49-F238E27FC236}">
                <a16:creationId xmlns:a16="http://schemas.microsoft.com/office/drawing/2014/main" id="{40B74D3C-E398-4DA2-B3E7-CDF181DC1911}"/>
              </a:ext>
            </a:extLst>
          </p:cNvPr>
          <p:cNvSpPr txBox="1"/>
          <p:nvPr/>
        </p:nvSpPr>
        <p:spPr>
          <a:xfrm>
            <a:off x="7977158" y="1822602"/>
            <a:ext cx="3727162" cy="3754874"/>
          </a:xfrm>
          <a:prstGeom prst="rect">
            <a:avLst/>
          </a:prstGeom>
          <a:noFill/>
        </p:spPr>
        <p:txBody>
          <a:bodyPr wrap="square" rtlCol="0">
            <a:spAutoFit/>
          </a:bodyPr>
          <a:lstStyle/>
          <a:p>
            <a:pPr defTabSz="180975"/>
            <a:r>
              <a:rPr lang="en-US" sz="1400" dirty="0">
                <a:latin typeface="Courier New" panose="02070309020205020404" pitchFamily="49" charset="0"/>
                <a:cs typeface="Courier New" panose="02070309020205020404" pitchFamily="49" charset="0"/>
              </a:rPr>
              <a:t>…</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"timeprop":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"timepoint": 0,</a:t>
            </a:r>
          </a:p>
          <a:p>
            <a:pPr defTabSz="180975"/>
            <a:r>
              <a:rPr lang="en-US" sz="1400" dirty="0">
                <a:latin typeface="Courier New" panose="02070309020205020404" pitchFamily="49" charset="0"/>
                <a:cs typeface="Courier New" panose="02070309020205020404" pitchFamily="49" charset="0"/>
              </a:rPr>
              <a:t> 						"reaction":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"temperature": 20,</a:t>
            </a:r>
          </a:p>
          <a:p>
            <a:pPr defTabSz="180975"/>
            <a:r>
              <a:rPr lang="en-US" sz="1400" dirty="0">
                <a:latin typeface="Courier New" panose="02070309020205020404" pitchFamily="49" charset="0"/>
                <a:cs typeface="Courier New" panose="02070309020205020404" pitchFamily="49" charset="0"/>
              </a:rPr>
              <a:t>          			"ph": 7,</a:t>
            </a:r>
          </a:p>
          <a:p>
            <a:pPr defTabSz="180975"/>
            <a:r>
              <a:rPr lang="en-US" sz="1400" dirty="0">
                <a:latin typeface="Courier New" panose="02070309020205020404" pitchFamily="49" charset="0"/>
                <a:cs typeface="Courier New" panose="02070309020205020404" pitchFamily="49" charset="0"/>
              </a:rPr>
              <a:t>          			"stirring": 1000</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    },</a:t>
            </a:r>
          </a:p>
          <a:p>
            <a:pPr defTabSz="180975"/>
            <a:r>
              <a:rPr lang="en-US" sz="140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59987127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Reaction layer </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a:xfrm>
            <a:off x="838200" y="1597439"/>
            <a:ext cx="6863366" cy="4562352"/>
          </a:xfrm>
        </p:spPr>
        <p:txBody>
          <a:bodyPr/>
          <a:lstStyle/>
          <a:p>
            <a:pPr lvl="1"/>
            <a:r>
              <a:rPr lang="en-US" dirty="0"/>
              <a:t>Summary over time depending points</a:t>
            </a:r>
          </a:p>
          <a:p>
            <a:pPr lvl="2"/>
            <a:r>
              <a:rPr lang="en-US" dirty="0"/>
              <a:t>Begin with </a:t>
            </a:r>
            <a:r>
              <a:rPr lang="en-US" b="1" dirty="0"/>
              <a:t>“reaccompany:” {… }</a:t>
            </a:r>
          </a:p>
          <a:p>
            <a:pPr lvl="2"/>
            <a:r>
              <a:rPr lang="en-US" dirty="0"/>
              <a:t>e.g. temperature, pH, stirring </a:t>
            </a:r>
          </a:p>
          <a:p>
            <a:pPr lvl="3"/>
            <a:r>
              <a:rPr lang="en-US" b="1" dirty="0"/>
              <a:t>“temperature”</a:t>
            </a:r>
            <a:r>
              <a:rPr lang="en-US" b="1" i="1" dirty="0"/>
              <a:t> : [value1, value2],</a:t>
            </a:r>
          </a:p>
          <a:p>
            <a:pPr lvl="3"/>
            <a:r>
              <a:rPr lang="en-US" b="1" i="1" dirty="0"/>
              <a:t>“pH” : [value1, value2],</a:t>
            </a:r>
          </a:p>
          <a:p>
            <a:pPr lvl="3"/>
            <a:r>
              <a:rPr lang="en-US" b="1" i="1" dirty="0"/>
              <a:t>…</a:t>
            </a:r>
          </a:p>
          <a:p>
            <a:pPr lvl="3"/>
            <a:endParaRPr lang="en-US" b="1" i="1" dirty="0"/>
          </a:p>
          <a:p>
            <a:pPr lvl="3"/>
            <a:endParaRPr lang="en-US" b="1" i="1" dirty="0"/>
          </a:p>
          <a:p>
            <a:pPr lvl="3"/>
            <a:endParaRPr lang="en-US" dirty="0"/>
          </a:p>
          <a:p>
            <a:pPr lvl="1"/>
            <a:endParaRPr lang="en-US" dirty="0"/>
          </a:p>
        </p:txBody>
      </p:sp>
      <p:graphicFrame>
        <p:nvGraphicFramePr>
          <p:cNvPr id="6" name="Tabelle 5">
            <a:extLst>
              <a:ext uri="{FF2B5EF4-FFF2-40B4-BE49-F238E27FC236}">
                <a16:creationId xmlns:a16="http://schemas.microsoft.com/office/drawing/2014/main" id="{98D1A5FF-B58E-475B-8D39-87FDA8FA4965}"/>
              </a:ext>
            </a:extLst>
          </p:cNvPr>
          <p:cNvGraphicFramePr>
            <a:graphicFrameLocks noGrp="1"/>
          </p:cNvGraphicFramePr>
          <p:nvPr/>
        </p:nvGraphicFramePr>
        <p:xfrm>
          <a:off x="1771462" y="3785634"/>
          <a:ext cx="4612080" cy="1943100"/>
        </p:xfrm>
        <a:graphic>
          <a:graphicData uri="http://schemas.openxmlformats.org/drawingml/2006/table">
            <a:tbl>
              <a:tblPr>
                <a:tableStyleId>{5C22544A-7EE6-4342-B048-85BDC9FD1C3A}</a:tableStyleId>
              </a:tblPr>
              <a:tblGrid>
                <a:gridCol w="678903">
                  <a:extLst>
                    <a:ext uri="{9D8B030D-6E8A-4147-A177-3AD203B41FA5}">
                      <a16:colId xmlns:a16="http://schemas.microsoft.com/office/drawing/2014/main" val="653243634"/>
                    </a:ext>
                  </a:extLst>
                </a:gridCol>
                <a:gridCol w="548223">
                  <a:extLst>
                    <a:ext uri="{9D8B030D-6E8A-4147-A177-3AD203B41FA5}">
                      <a16:colId xmlns:a16="http://schemas.microsoft.com/office/drawing/2014/main" val="1551336789"/>
                    </a:ext>
                  </a:extLst>
                </a:gridCol>
                <a:gridCol w="573721">
                  <a:extLst>
                    <a:ext uri="{9D8B030D-6E8A-4147-A177-3AD203B41FA5}">
                      <a16:colId xmlns:a16="http://schemas.microsoft.com/office/drawing/2014/main" val="1772169461"/>
                    </a:ext>
                  </a:extLst>
                </a:gridCol>
                <a:gridCol w="554597">
                  <a:extLst>
                    <a:ext uri="{9D8B030D-6E8A-4147-A177-3AD203B41FA5}">
                      <a16:colId xmlns:a16="http://schemas.microsoft.com/office/drawing/2014/main" val="4134482504"/>
                    </a:ext>
                  </a:extLst>
                </a:gridCol>
                <a:gridCol w="573721">
                  <a:extLst>
                    <a:ext uri="{9D8B030D-6E8A-4147-A177-3AD203B41FA5}">
                      <a16:colId xmlns:a16="http://schemas.microsoft.com/office/drawing/2014/main" val="3307765124"/>
                    </a:ext>
                  </a:extLst>
                </a:gridCol>
                <a:gridCol w="554597">
                  <a:extLst>
                    <a:ext uri="{9D8B030D-6E8A-4147-A177-3AD203B41FA5}">
                      <a16:colId xmlns:a16="http://schemas.microsoft.com/office/drawing/2014/main" val="2816834618"/>
                    </a:ext>
                  </a:extLst>
                </a:gridCol>
                <a:gridCol w="573721">
                  <a:extLst>
                    <a:ext uri="{9D8B030D-6E8A-4147-A177-3AD203B41FA5}">
                      <a16:colId xmlns:a16="http://schemas.microsoft.com/office/drawing/2014/main" val="388726029"/>
                    </a:ext>
                  </a:extLst>
                </a:gridCol>
                <a:gridCol w="554597">
                  <a:extLst>
                    <a:ext uri="{9D8B030D-6E8A-4147-A177-3AD203B41FA5}">
                      <a16:colId xmlns:a16="http://schemas.microsoft.com/office/drawing/2014/main" val="3959145909"/>
                    </a:ext>
                  </a:extLst>
                </a:gridCol>
              </a:tblGrid>
              <a:tr h="200025">
                <a:tc>
                  <a:txBody>
                    <a:bodyPr/>
                    <a:lstStyle/>
                    <a:p>
                      <a:pPr algn="ctr"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de-DE" sz="1100" b="1" u="none" strike="noStrike" dirty="0">
                          <a:effectLst/>
                        </a:rPr>
                        <a:t>Time</a:t>
                      </a:r>
                      <a:endParaRPr lang="de-DE" sz="1100" b="1" i="0" u="none" strike="noStrike" dirty="0">
                        <a:solidFill>
                          <a:srgbClr val="2F75B5"/>
                        </a:solidFill>
                        <a:effectLst/>
                        <a:latin typeface="Calibri" panose="020F0502020204030204" pitchFamily="34" charset="0"/>
                      </a:endParaRPr>
                    </a:p>
                  </a:txBody>
                  <a:tcPr marL="9525" marR="9525" marT="9525" marB="0" anchor="ctr"/>
                </a:tc>
                <a:tc gridSpan="2">
                  <a:txBody>
                    <a:bodyPr/>
                    <a:lstStyle/>
                    <a:p>
                      <a:pPr algn="ctr" fontAlgn="ctr"/>
                      <a:r>
                        <a:rPr lang="en-US" sz="1100" b="1" u="none" strike="noStrike" noProof="0" dirty="0">
                          <a:effectLst/>
                        </a:rPr>
                        <a:t>Temperature</a:t>
                      </a:r>
                      <a:endParaRPr lang="en-US" sz="1100" b="1" i="0" u="none" strike="noStrike" noProof="0"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pH</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b="1" u="none" strike="noStrike" dirty="0">
                          <a:effectLst/>
                        </a:rPr>
                        <a:t>Stirring</a:t>
                      </a:r>
                      <a:endParaRPr lang="de-DE" sz="1100" b="1"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93085664"/>
                  </a:ext>
                </a:extLst>
              </a:tr>
              <a:tr h="200025">
                <a:tc>
                  <a:txBody>
                    <a:bodyPr/>
                    <a:lstStyle/>
                    <a:p>
                      <a:pPr algn="ctr" fontAlgn="ctr"/>
                      <a:r>
                        <a:rPr lang="de-DE" sz="1100" u="none" strike="noStrike" dirty="0">
                          <a:solidFill>
                            <a:srgbClr val="373FE1"/>
                          </a:solidFill>
                          <a:effectLst/>
                        </a:rPr>
                        <a:t>Summary </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1800.0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20.0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7.0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5.0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1000.0</a:t>
                      </a:r>
                      <a:endParaRPr lang="de-DE" sz="1100" b="0" i="0" u="none" strike="noStrike" dirty="0">
                        <a:solidFill>
                          <a:srgbClr val="373FE1"/>
                        </a:solidFill>
                        <a:effectLst/>
                        <a:latin typeface="Calibri" panose="020F0502020204030204" pitchFamily="34" charset="0"/>
                      </a:endParaRPr>
                    </a:p>
                  </a:txBody>
                  <a:tcPr marL="9525" marR="9525" marT="9525" marB="0" anchor="ctr"/>
                </a:tc>
                <a:tc>
                  <a:txBody>
                    <a:bodyPr/>
                    <a:lstStyle/>
                    <a:p>
                      <a:pPr algn="ctr" fontAlgn="ctr"/>
                      <a:r>
                        <a:rPr lang="de-DE" sz="1100" u="none" strike="noStrike" dirty="0">
                          <a:solidFill>
                            <a:srgbClr val="373FE1"/>
                          </a:solidFill>
                          <a:effectLst/>
                        </a:rPr>
                        <a:t>1500.0</a:t>
                      </a:r>
                      <a:endParaRPr lang="de-DE" sz="1100" b="0" i="0" u="none" strike="noStrike" dirty="0">
                        <a:solidFill>
                          <a:srgbClr val="373FE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74603256"/>
                  </a:ext>
                </a:extLst>
              </a:tr>
              <a:tr h="200025">
                <a:tc>
                  <a:txBody>
                    <a:bodyPr/>
                    <a:lstStyle/>
                    <a:p>
                      <a:pPr algn="ctr" fontAlgn="ctr"/>
                      <a:r>
                        <a:rPr lang="de-DE" sz="1100" u="none" strike="noStrike" dirty="0">
                          <a:effectLst/>
                        </a:rPr>
                        <a:t>Timepoint</a:t>
                      </a:r>
                      <a:endParaRPr lang="de-DE" sz="1100" b="0" i="0" u="none" strike="noStrike" dirty="0">
                        <a:solidFill>
                          <a:srgbClr val="2F75B5"/>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2F75B5"/>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°C</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 </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rpm</a:t>
                      </a:r>
                      <a:endParaRPr lang="de-DE" sz="1100" b="0" i="0" u="none" strike="noStrike" dirty="0">
                        <a:solidFill>
                          <a:srgbClr val="2F75B5"/>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854276289"/>
                  </a:ext>
                </a:extLst>
              </a:tr>
              <a:tr h="190500">
                <a:tc>
                  <a:txBody>
                    <a:bodyPr/>
                    <a:lstStyle/>
                    <a:p>
                      <a:pPr algn="ctr" fontAlgn="ctr"/>
                      <a:r>
                        <a:rPr lang="de-DE" sz="1100" u="none" strike="noStrike" dirty="0">
                          <a:effectLst/>
                        </a:rPr>
                        <a:t>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20.0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7.0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3537566112"/>
                  </a:ext>
                </a:extLst>
              </a:tr>
              <a:tr h="190500">
                <a:tc>
                  <a:txBody>
                    <a:bodyPr/>
                    <a:lstStyle/>
                    <a:p>
                      <a:pPr algn="ctr" fontAlgn="ctr"/>
                      <a:r>
                        <a:rPr lang="de-DE" sz="1100" u="none" strike="noStrike" dirty="0">
                          <a:effectLst/>
                        </a:rPr>
                        <a:t>300.0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40.0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6.5</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493562317"/>
                  </a:ext>
                </a:extLst>
              </a:tr>
              <a:tr h="190500">
                <a:tc>
                  <a:txBody>
                    <a:bodyPr/>
                    <a:lstStyle/>
                    <a:p>
                      <a:pPr algn="ctr" fontAlgn="ctr"/>
                      <a:r>
                        <a:rPr lang="de-DE" sz="1100" u="none" strike="noStrike" dirty="0">
                          <a:effectLst/>
                        </a:rPr>
                        <a:t>600.0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60.0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6.0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4008244694"/>
                  </a:ext>
                </a:extLst>
              </a:tr>
              <a:tr h="190500">
                <a:tc>
                  <a:txBody>
                    <a:bodyPr/>
                    <a:lstStyle/>
                    <a:p>
                      <a:pPr algn="ctr" fontAlgn="ctr"/>
                      <a:r>
                        <a:rPr lang="de-DE" sz="1100" u="none" strike="noStrike" dirty="0">
                          <a:effectLst/>
                        </a:rPr>
                        <a:t>900.0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90.0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5.5</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121418133"/>
                  </a:ext>
                </a:extLst>
              </a:tr>
              <a:tr h="190500">
                <a:tc>
                  <a:txBody>
                    <a:bodyPr/>
                    <a:lstStyle/>
                    <a:p>
                      <a:pPr algn="ctr" fontAlgn="ctr"/>
                      <a:r>
                        <a:rPr lang="de-DE" sz="1100" u="none" strike="noStrike" dirty="0">
                          <a:effectLst/>
                        </a:rPr>
                        <a:t>1200.0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1000.0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341557075"/>
                  </a:ext>
                </a:extLst>
              </a:tr>
              <a:tr h="190500">
                <a:tc>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717515509"/>
                  </a:ext>
                </a:extLst>
              </a:tr>
              <a:tr h="200025">
                <a:tc>
                  <a:txBody>
                    <a:bodyPr/>
                    <a:lstStyle/>
                    <a:p>
                      <a:pPr algn="ctr" fontAlgn="ctr"/>
                      <a:r>
                        <a:rPr lang="de-DE" sz="1100" u="none" strike="noStrike" dirty="0">
                          <a:effectLst/>
                        </a:rPr>
                        <a:t>1800.0</a:t>
                      </a:r>
                      <a:endParaRPr lang="de-DE"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r>
                        <a:rPr lang="de-DE" sz="1100" u="none" strike="noStrike" dirty="0">
                          <a:effectLst/>
                        </a:rPr>
                        <a:t> </a:t>
                      </a:r>
                      <a:endParaRPr lang="de-DE" sz="1100" b="0"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de-DE" sz="1100" u="none" strike="noStrike" dirty="0">
                          <a:effectLst/>
                        </a:rPr>
                        <a:t>100.0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5.0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tc gridSpan="2">
                  <a:txBody>
                    <a:bodyPr/>
                    <a:lstStyle/>
                    <a:p>
                      <a:pPr algn="ctr" fontAlgn="ctr"/>
                      <a:r>
                        <a:rPr lang="de-DE" sz="1100" u="none" strike="noStrike" dirty="0">
                          <a:effectLst/>
                        </a:rPr>
                        <a:t>1500.0</a:t>
                      </a:r>
                      <a:endParaRPr lang="de-DE"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969261172"/>
                  </a:ext>
                </a:extLst>
              </a:tr>
            </a:tbl>
          </a:graphicData>
        </a:graphic>
      </p:graphicFrame>
      <p:sp>
        <p:nvSpPr>
          <p:cNvPr id="4" name="Textfeld 3">
            <a:extLst>
              <a:ext uri="{FF2B5EF4-FFF2-40B4-BE49-F238E27FC236}">
                <a16:creationId xmlns:a16="http://schemas.microsoft.com/office/drawing/2014/main" id="{0F88DDD2-4877-40B6-AC43-D311F12B5C94}"/>
              </a:ext>
            </a:extLst>
          </p:cNvPr>
          <p:cNvSpPr txBox="1"/>
          <p:nvPr/>
        </p:nvSpPr>
        <p:spPr>
          <a:xfrm>
            <a:off x="7977157" y="1840020"/>
            <a:ext cx="3807011" cy="4185761"/>
          </a:xfrm>
          <a:prstGeom prst="rect">
            <a:avLst/>
          </a:prstGeom>
          <a:noFill/>
        </p:spPr>
        <p:txBody>
          <a:bodyPr wrap="square" rtlCol="0">
            <a:spAutoFit/>
          </a:bodyPr>
          <a:lstStyle/>
          <a:p>
            <a:pPr defTabSz="180975">
              <a:tabLst>
                <a:tab pos="180975" algn="l"/>
              </a:tabLst>
            </a:pPr>
            <a:r>
              <a:rPr lang="en-US" sz="1400" dirty="0">
                <a:latin typeface="Courier New" panose="02070309020205020404" pitchFamily="49" charset="0"/>
                <a:cs typeface="Courier New" panose="02070309020205020404" pitchFamily="49" charset="0"/>
              </a:rPr>
              <a:t>…</a:t>
            </a:r>
          </a:p>
          <a:p>
            <a:pPr defTabSz="180975">
              <a:tabLst>
                <a:tab pos="180975" algn="l"/>
              </a:tabLst>
            </a:pPr>
            <a:r>
              <a:rPr lang="en-US" sz="1400" dirty="0">
                <a:latin typeface="Courier New" panose="02070309020205020404" pitchFamily="49" charset="0"/>
                <a:cs typeface="Courier New" panose="02070309020205020404" pitchFamily="49" charset="0"/>
              </a:rPr>
              <a:t>	  "reaccompany": [</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r>
              <a:rPr lang="en-US" sz="1400" dirty="0">
                <a:latin typeface="Courier New" panose="02070309020205020404" pitchFamily="49" charset="0"/>
                <a:cs typeface="Courier New" panose="02070309020205020404" pitchFamily="49" charset="0"/>
              </a:rPr>
              <a:t>      "time": 1800,</a:t>
            </a:r>
          </a:p>
          <a:p>
            <a:pPr defTabSz="180975">
              <a:tabLst>
                <a:tab pos="180975" algn="l"/>
              </a:tabLst>
            </a:pPr>
            <a:r>
              <a:rPr lang="en-US" sz="1400" dirty="0">
                <a:latin typeface="Courier New" panose="02070309020205020404" pitchFamily="49" charset="0"/>
                <a:cs typeface="Courier New" panose="02070309020205020404" pitchFamily="49" charset="0"/>
              </a:rPr>
              <a:t>      "temperature": [</a:t>
            </a:r>
          </a:p>
          <a:p>
            <a:pPr defTabSz="180975">
              <a:tabLst>
                <a:tab pos="180975" algn="l"/>
              </a:tabLst>
            </a:pPr>
            <a:r>
              <a:rPr lang="en-US" sz="1400" dirty="0">
                <a:latin typeface="Courier New" panose="02070309020205020404" pitchFamily="49" charset="0"/>
                <a:cs typeface="Courier New" panose="02070309020205020404" pitchFamily="49" charset="0"/>
              </a:rPr>
              <a:t>        20,</a:t>
            </a:r>
          </a:p>
          <a:p>
            <a:pPr defTabSz="180975">
              <a:tabLst>
                <a:tab pos="180975" algn="l"/>
              </a:tabLst>
            </a:pPr>
            <a:r>
              <a:rPr lang="en-US" sz="1400" dirty="0">
                <a:latin typeface="Courier New" panose="02070309020205020404" pitchFamily="49" charset="0"/>
                <a:cs typeface="Courier New" panose="02070309020205020404" pitchFamily="49" charset="0"/>
              </a:rPr>
              <a:t>        100</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r>
              <a:rPr lang="en-US" sz="1400" dirty="0">
                <a:latin typeface="Courier New" panose="02070309020205020404" pitchFamily="49" charset="0"/>
                <a:cs typeface="Courier New" panose="02070309020205020404" pitchFamily="49" charset="0"/>
              </a:rPr>
              <a:t>      "ph": [</a:t>
            </a:r>
          </a:p>
          <a:p>
            <a:pPr defTabSz="180975">
              <a:tabLst>
                <a:tab pos="180975" algn="l"/>
              </a:tabLst>
            </a:pPr>
            <a:r>
              <a:rPr lang="en-US" sz="1400" dirty="0">
                <a:latin typeface="Courier New" panose="02070309020205020404" pitchFamily="49" charset="0"/>
                <a:cs typeface="Courier New" panose="02070309020205020404" pitchFamily="49" charset="0"/>
              </a:rPr>
              <a:t>        7,</a:t>
            </a:r>
          </a:p>
          <a:p>
            <a:pPr defTabSz="180975">
              <a:tabLst>
                <a:tab pos="180975" algn="l"/>
              </a:tabLst>
            </a:pPr>
            <a:r>
              <a:rPr lang="en-US" sz="1400" dirty="0">
                <a:latin typeface="Courier New" panose="02070309020205020404" pitchFamily="49" charset="0"/>
                <a:cs typeface="Courier New" panose="02070309020205020404" pitchFamily="49" charset="0"/>
              </a:rPr>
              <a:t>        5</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r>
              <a:rPr lang="en-US" sz="1400" dirty="0">
                <a:latin typeface="Courier New" panose="02070309020205020404" pitchFamily="49" charset="0"/>
                <a:cs typeface="Courier New" panose="02070309020205020404" pitchFamily="49" charset="0"/>
              </a:rPr>
              <a:t>      "stirring": [</a:t>
            </a:r>
          </a:p>
          <a:p>
            <a:pPr defTabSz="180975">
              <a:tabLst>
                <a:tab pos="180975" algn="l"/>
              </a:tabLst>
            </a:pPr>
            <a:r>
              <a:rPr lang="en-US" sz="1400" dirty="0">
                <a:latin typeface="Courier New" panose="02070309020205020404" pitchFamily="49" charset="0"/>
                <a:cs typeface="Courier New" panose="02070309020205020404" pitchFamily="49" charset="0"/>
              </a:rPr>
              <a:t>        1000,</a:t>
            </a:r>
          </a:p>
          <a:p>
            <a:pPr defTabSz="180975">
              <a:tabLst>
                <a:tab pos="180975" algn="l"/>
              </a:tabLst>
            </a:pPr>
            <a:r>
              <a:rPr lang="en-US" sz="1400" dirty="0">
                <a:latin typeface="Courier New" panose="02070309020205020404" pitchFamily="49" charset="0"/>
                <a:cs typeface="Courier New" panose="02070309020205020404" pitchFamily="49" charset="0"/>
              </a:rPr>
              <a:t>        1500</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r>
              <a:rPr lang="en-US" sz="1400" dirty="0">
                <a:latin typeface="Courier New" panose="02070309020205020404" pitchFamily="49" charset="0"/>
                <a:cs typeface="Courier New" panose="02070309020205020404" pitchFamily="49" charset="0"/>
              </a:rPr>
              <a:t>  ]</a:t>
            </a:r>
          </a:p>
          <a:p>
            <a:pPr defTabSz="180975">
              <a:tabLst>
                <a:tab pos="180975" algn="l"/>
              </a:tabLst>
            </a:pPr>
            <a:endParaRPr lang="en-US" sz="14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28260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8C51D-418A-4E18-881F-9FE989D288AD}"/>
              </a:ext>
            </a:extLst>
          </p:cNvPr>
          <p:cNvSpPr>
            <a:spLocks noGrp="1"/>
          </p:cNvSpPr>
          <p:nvPr>
            <p:ph type="title"/>
          </p:nvPr>
        </p:nvSpPr>
        <p:spPr/>
        <p:txBody>
          <a:bodyPr/>
          <a:lstStyle/>
          <a:p>
            <a:r>
              <a:rPr lang="en-US" dirty="0"/>
              <a:t>ProcAuxInfo – Components’ work-up</a:t>
            </a:r>
          </a:p>
        </p:txBody>
      </p:sp>
      <p:sp>
        <p:nvSpPr>
          <p:cNvPr id="3" name="Inhaltsplatzhalter 2">
            <a:extLst>
              <a:ext uri="{FF2B5EF4-FFF2-40B4-BE49-F238E27FC236}">
                <a16:creationId xmlns:a16="http://schemas.microsoft.com/office/drawing/2014/main" id="{3E0BC914-C5D4-427E-B647-A58F74A831C4}"/>
              </a:ext>
            </a:extLst>
          </p:cNvPr>
          <p:cNvSpPr>
            <a:spLocks noGrp="1"/>
          </p:cNvSpPr>
          <p:nvPr>
            <p:ph idx="1"/>
          </p:nvPr>
        </p:nvSpPr>
        <p:spPr/>
        <p:txBody>
          <a:bodyPr/>
          <a:lstStyle/>
          <a:p>
            <a:r>
              <a:rPr lang="en-US" dirty="0"/>
              <a:t>Under development</a:t>
            </a:r>
          </a:p>
          <a:p>
            <a:pPr lvl="1"/>
            <a:r>
              <a:rPr lang="en-US" dirty="0"/>
              <a:t>Describe work-up methods for products </a:t>
            </a:r>
          </a:p>
          <a:p>
            <a:pPr lvl="2"/>
            <a:r>
              <a:rPr lang="en-US" dirty="0"/>
              <a:t>E.g. distillation, re-crystallization with amount of solvents needed</a:t>
            </a:r>
          </a:p>
          <a:p>
            <a:pPr lvl="1"/>
            <a:r>
              <a:rPr lang="en-US" dirty="0"/>
              <a:t>Ontology needed for unique representations</a:t>
            </a:r>
          </a:p>
        </p:txBody>
      </p:sp>
    </p:spTree>
    <p:extLst>
      <p:ext uri="{BB962C8B-B14F-4D97-AF65-F5344CB8AC3E}">
        <p14:creationId xmlns:p14="http://schemas.microsoft.com/office/powerpoint/2010/main" val="4088596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en-US" dirty="0"/>
              <a:t>CINF Symposium reaction optimization and prediction</a:t>
            </a:r>
          </a:p>
        </p:txBody>
      </p:sp>
      <p:sp>
        <p:nvSpPr>
          <p:cNvPr id="3" name="Inhaltsplatzhalter 2"/>
          <p:cNvSpPr>
            <a:spLocks noGrp="1"/>
          </p:cNvSpPr>
          <p:nvPr>
            <p:ph idx="1"/>
          </p:nvPr>
        </p:nvSpPr>
        <p:spPr>
          <a:xfrm>
            <a:off x="838200" y="1614610"/>
            <a:ext cx="10515600" cy="5195707"/>
          </a:xfrm>
        </p:spPr>
        <p:txBody>
          <a:bodyPr>
            <a:normAutofit/>
          </a:bodyPr>
          <a:lstStyle/>
          <a:p>
            <a:r>
              <a:rPr lang="en-US" dirty="0"/>
              <a:t>Method overview as presented at the CINF symposium Reaction optimization and prediction at the ACS Fall meeting 2020</a:t>
            </a:r>
          </a:p>
          <a:p>
            <a:pPr lvl="1"/>
            <a:r>
              <a:rPr lang="en-US" dirty="0"/>
              <a:t>Marc Waller commercializing his reaction prediction work</a:t>
            </a:r>
          </a:p>
          <a:p>
            <a:pPr lvl="1"/>
            <a:r>
              <a:rPr lang="en-US" dirty="0"/>
              <a:t>Integration of the Waller/Segler methods into Elsevier Entellect</a:t>
            </a:r>
          </a:p>
          <a:p>
            <a:pPr lvl="1"/>
            <a:r>
              <a:rPr lang="en-US" dirty="0"/>
              <a:t>Elsevier Reaction work bench for the development of AI/ML learning methods</a:t>
            </a:r>
          </a:p>
          <a:p>
            <a:pPr lvl="1"/>
            <a:r>
              <a:rPr lang="en-US" dirty="0"/>
              <a:t>Reaction classification by ontologies in the SciWalker Open Data project in Google’s BigQuery (BQ)</a:t>
            </a:r>
          </a:p>
          <a:p>
            <a:pPr lvl="1"/>
            <a:r>
              <a:rPr lang="en-US" dirty="0"/>
              <a:t>Reaction condition optimization and prediction for process chemistry</a:t>
            </a:r>
          </a:p>
          <a:p>
            <a:pPr lvl="2"/>
            <a:r>
              <a:rPr lang="en-US" dirty="0"/>
              <a:t>May handle reactions that cannot be represented by traditional structure based chemical reactions </a:t>
            </a:r>
          </a:p>
          <a:p>
            <a:pPr lvl="2"/>
            <a:r>
              <a:rPr lang="en-US" dirty="0"/>
              <a:t>May use recipes</a:t>
            </a:r>
          </a:p>
          <a:p>
            <a:pPr lvl="2"/>
            <a:r>
              <a:rPr lang="en-US" dirty="0"/>
              <a:t>Optimization not based on chemical structures but on reaction data only</a:t>
            </a:r>
          </a:p>
        </p:txBody>
      </p:sp>
    </p:spTree>
    <p:extLst>
      <p:ext uri="{BB962C8B-B14F-4D97-AF65-F5344CB8AC3E}">
        <p14:creationId xmlns:p14="http://schemas.microsoft.com/office/powerpoint/2010/main" val="16788407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9449A-0584-49D6-976F-314926CFFE83}"/>
              </a:ext>
            </a:extLst>
          </p:cNvPr>
          <p:cNvSpPr>
            <a:spLocks noGrp="1"/>
          </p:cNvSpPr>
          <p:nvPr>
            <p:ph type="title"/>
          </p:nvPr>
        </p:nvSpPr>
        <p:spPr/>
        <p:txBody>
          <a:bodyPr>
            <a:normAutofit fontScale="90000"/>
          </a:bodyPr>
          <a:lstStyle/>
          <a:p>
            <a:r>
              <a:rPr lang="en-US" dirty="0"/>
              <a:t>CINF Symposium reaction optimization and prediction</a:t>
            </a:r>
          </a:p>
        </p:txBody>
      </p:sp>
      <p:sp>
        <p:nvSpPr>
          <p:cNvPr id="3" name="Inhaltsplatzhalter 2">
            <a:extLst>
              <a:ext uri="{FF2B5EF4-FFF2-40B4-BE49-F238E27FC236}">
                <a16:creationId xmlns:a16="http://schemas.microsoft.com/office/drawing/2014/main" id="{A143D9FA-AB5B-4ACD-BA74-B26077A13A84}"/>
              </a:ext>
            </a:extLst>
          </p:cNvPr>
          <p:cNvSpPr>
            <a:spLocks noGrp="1"/>
          </p:cNvSpPr>
          <p:nvPr>
            <p:ph idx="1"/>
          </p:nvPr>
        </p:nvSpPr>
        <p:spPr/>
        <p:txBody>
          <a:bodyPr>
            <a:normAutofit/>
          </a:bodyPr>
          <a:lstStyle/>
          <a:p>
            <a:r>
              <a:rPr lang="en-US" dirty="0"/>
              <a:t>Transformation based methods</a:t>
            </a:r>
          </a:p>
          <a:p>
            <a:pPr lvl="1"/>
            <a:r>
              <a:rPr lang="en-US" dirty="0"/>
              <a:t>Natural language based methods</a:t>
            </a:r>
          </a:p>
          <a:p>
            <a:pPr lvl="2"/>
            <a:r>
              <a:rPr lang="en-US" dirty="0"/>
              <a:t>Reactions interpreted by natural language translation methods</a:t>
            </a:r>
          </a:p>
          <a:p>
            <a:pPr lvl="1"/>
            <a:r>
              <a:rPr lang="en-US" dirty="0"/>
              <a:t>Reaction template based methods</a:t>
            </a:r>
          </a:p>
          <a:p>
            <a:pPr lvl="2"/>
            <a:r>
              <a:rPr lang="en-US" dirty="0"/>
              <a:t>SAVI: predictions based on simple standard reaction mechanism</a:t>
            </a:r>
          </a:p>
          <a:p>
            <a:pPr lvl="2"/>
            <a:r>
              <a:rPr lang="en-US" dirty="0"/>
              <a:t>ICSynth by Infochem</a:t>
            </a:r>
          </a:p>
          <a:p>
            <a:pPr lvl="2"/>
            <a:r>
              <a:rPr lang="en-US" dirty="0"/>
              <a:t>Synthia by Merck</a:t>
            </a:r>
          </a:p>
          <a:p>
            <a:pPr lvl="2"/>
            <a:r>
              <a:rPr lang="en-US" dirty="0"/>
              <a:t>Retrosynthesis tools of Scifinder (CAS)</a:t>
            </a:r>
          </a:p>
          <a:p>
            <a:pPr lvl="2"/>
            <a:r>
              <a:rPr lang="en-US" dirty="0"/>
              <a:t>Molecule.one using multiple methods for retrosynthesis methods</a:t>
            </a:r>
          </a:p>
          <a:p>
            <a:pPr lvl="3"/>
            <a:r>
              <a:rPr lang="en-US" dirty="0"/>
              <a:t>Reaction templates </a:t>
            </a:r>
          </a:p>
          <a:p>
            <a:pPr lvl="3"/>
            <a:r>
              <a:rPr lang="en-US" dirty="0"/>
              <a:t>Template free machine learning steps </a:t>
            </a:r>
          </a:p>
          <a:p>
            <a:pPr lvl="3"/>
            <a:r>
              <a:rPr lang="en-US" dirty="0"/>
              <a:t>Molecule Edit Graph Attention networks by encoding reactions as a sequence of edits on molecular graphs. </a:t>
            </a:r>
          </a:p>
          <a:p>
            <a:pPr lvl="2"/>
            <a:r>
              <a:rPr lang="en-US" dirty="0"/>
              <a:t>Graph based machine learning (e.g. Alexei Lapkin)</a:t>
            </a:r>
          </a:p>
        </p:txBody>
      </p:sp>
    </p:spTree>
    <p:extLst>
      <p:ext uri="{BB962C8B-B14F-4D97-AF65-F5344CB8AC3E}">
        <p14:creationId xmlns:p14="http://schemas.microsoft.com/office/powerpoint/2010/main" val="1812693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143945-98B9-4638-8076-573B6FD753DC}"/>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39D2A7E6-0ED5-4AD4-A57B-ABFF9ADEEC5B}"/>
              </a:ext>
            </a:extLst>
          </p:cNvPr>
          <p:cNvSpPr>
            <a:spLocks noGrp="1"/>
          </p:cNvSpPr>
          <p:nvPr>
            <p:ph idx="1"/>
          </p:nvPr>
        </p:nvSpPr>
        <p:spPr/>
        <p:txBody>
          <a:bodyPr/>
          <a:lstStyle/>
          <a:p>
            <a:r>
              <a:rPr lang="en-US" dirty="0"/>
              <a:t>Example: Esterification, equilibrium reaction</a:t>
            </a:r>
          </a:p>
          <a:p>
            <a:pPr lvl="1"/>
            <a:r>
              <a:rPr lang="de-DE" dirty="0">
                <a:solidFill>
                  <a:srgbClr val="2A3BDE"/>
                </a:solidFill>
              </a:rPr>
              <a:t>Short-</a:t>
            </a:r>
            <a:r>
              <a:rPr lang="de-DE" dirty="0" err="1">
                <a:solidFill>
                  <a:srgbClr val="2A3BDE"/>
                </a:solidFill>
              </a:rPr>
              <a:t>RInChIKey</a:t>
            </a:r>
            <a:endParaRPr lang="de-DE" dirty="0">
              <a:solidFill>
                <a:srgbClr val="2A3BDE"/>
              </a:solidFill>
            </a:endParaRPr>
          </a:p>
          <a:p>
            <a:pPr lvl="1"/>
            <a:endParaRPr lang="de-DE" dirty="0"/>
          </a:p>
          <a:p>
            <a:pPr lvl="1"/>
            <a:endParaRPr lang="de-DE" dirty="0"/>
          </a:p>
          <a:p>
            <a:pPr lvl="2"/>
            <a:r>
              <a:rPr lang="en-US" dirty="0"/>
              <a:t>The Short-</a:t>
            </a:r>
            <a:r>
              <a:rPr lang="en-US" dirty="0" err="1"/>
              <a:t>RInChIKey</a:t>
            </a:r>
            <a:r>
              <a:rPr lang="en-US" dirty="0"/>
              <a:t> has a </a:t>
            </a:r>
            <a:r>
              <a:rPr lang="en-US" dirty="0">
                <a:solidFill>
                  <a:srgbClr val="2A3BDE"/>
                </a:solidFill>
              </a:rPr>
              <a:t>fixed length </a:t>
            </a:r>
            <a:r>
              <a:rPr lang="en-US" dirty="0"/>
              <a:t>of 55 letters plus 8 hyphens as separators resulting in a total of 63 characters.</a:t>
            </a:r>
            <a:endParaRPr lang="de-DE" dirty="0"/>
          </a:p>
          <a:p>
            <a:pPr lvl="2"/>
            <a:r>
              <a:rPr lang="en-US" dirty="0"/>
              <a:t>The fixed length of Short-</a:t>
            </a:r>
            <a:r>
              <a:rPr lang="en-US" dirty="0" err="1"/>
              <a:t>RInChIKey</a:t>
            </a:r>
            <a:r>
              <a:rPr lang="en-US" dirty="0"/>
              <a:t> makes it suitable for </a:t>
            </a:r>
          </a:p>
          <a:p>
            <a:pPr lvl="3"/>
            <a:r>
              <a:rPr lang="en-US" dirty="0"/>
              <a:t>exact searches of reactions in databases (and in the WEB) </a:t>
            </a:r>
          </a:p>
          <a:p>
            <a:pPr lvl="3"/>
            <a:r>
              <a:rPr lang="en-US" dirty="0"/>
              <a:t>indexing reactions in databases </a:t>
            </a:r>
          </a:p>
          <a:p>
            <a:pPr lvl="3"/>
            <a:r>
              <a:rPr lang="en-US" dirty="0"/>
              <a:t>linking identical reactions in different databases.</a:t>
            </a:r>
            <a:endParaRPr lang="de-DE" dirty="0"/>
          </a:p>
          <a:p>
            <a:endParaRPr lang="en-US" dirty="0"/>
          </a:p>
        </p:txBody>
      </p:sp>
      <p:sp>
        <p:nvSpPr>
          <p:cNvPr id="4" name="Inhaltsplatzhalter 2">
            <a:extLst>
              <a:ext uri="{FF2B5EF4-FFF2-40B4-BE49-F238E27FC236}">
                <a16:creationId xmlns:a16="http://schemas.microsoft.com/office/drawing/2014/main" id="{2DA07CB5-94DE-4B86-A290-16E33F64A14B}"/>
              </a:ext>
            </a:extLst>
          </p:cNvPr>
          <p:cNvSpPr txBox="1">
            <a:spLocks/>
          </p:cNvSpPr>
          <p:nvPr/>
        </p:nvSpPr>
        <p:spPr>
          <a:xfrm>
            <a:off x="1539949" y="2181196"/>
            <a:ext cx="9661451" cy="613234"/>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800" dirty="0">
                <a:solidFill>
                  <a:schemeClr val="accent3">
                    <a:lumMod val="50000"/>
                  </a:schemeClr>
                </a:solidFill>
              </a:rPr>
              <a:t>Short-</a:t>
            </a:r>
            <a:r>
              <a:rPr lang="de-DE" sz="1800" dirty="0" err="1">
                <a:solidFill>
                  <a:schemeClr val="accent3">
                    <a:lumMod val="50000"/>
                  </a:schemeClr>
                </a:solidFill>
              </a:rPr>
              <a:t>RInChIKey</a:t>
            </a:r>
            <a:r>
              <a:rPr lang="de-DE" sz="1800" dirty="0">
                <a:solidFill>
                  <a:schemeClr val="accent3">
                    <a:lumMod val="50000"/>
                  </a:schemeClr>
                </a:solidFill>
              </a:rPr>
              <a:t>=SA-</a:t>
            </a:r>
            <a:r>
              <a:rPr lang="de-DE" sz="1800" dirty="0">
                <a:solidFill>
                  <a:schemeClr val="accent4">
                    <a:lumMod val="50000"/>
                  </a:schemeClr>
                </a:solidFill>
              </a:rPr>
              <a:t>EUHFF</a:t>
            </a:r>
            <a:r>
              <a:rPr lang="de-DE" sz="1800" dirty="0">
                <a:solidFill>
                  <a:srgbClr val="1B22B1"/>
                </a:solidFill>
              </a:rPr>
              <a:t>-</a:t>
            </a:r>
            <a:r>
              <a:rPr lang="de-DE" sz="1800" dirty="0"/>
              <a:t>JEVIJXCZCL</a:t>
            </a:r>
            <a:r>
              <a:rPr lang="de-DE" sz="1800" b="1" dirty="0">
                <a:solidFill>
                  <a:srgbClr val="1B22B1"/>
                </a:solidFill>
              </a:rPr>
              <a:t>-</a:t>
            </a:r>
            <a:r>
              <a:rPr lang="de-DE" sz="1800" dirty="0"/>
              <a:t>UFTQDZUCXS</a:t>
            </a:r>
            <a:r>
              <a:rPr lang="de-DE" sz="1800" b="1" dirty="0">
                <a:solidFill>
                  <a:srgbClr val="1B22B1"/>
                </a:solidFill>
              </a:rPr>
              <a:t>-</a:t>
            </a:r>
            <a:r>
              <a:rPr lang="de-DE" sz="1800" dirty="0"/>
              <a:t>QAOWNCQODC</a:t>
            </a:r>
            <a:r>
              <a:rPr lang="de-DE" sz="1800" b="1" dirty="0">
                <a:solidFill>
                  <a:srgbClr val="1B22B1"/>
                </a:solidFill>
              </a:rPr>
              <a:t>-</a:t>
            </a:r>
            <a:r>
              <a:rPr lang="de-DE" sz="1800" dirty="0"/>
              <a:t>NUHFF</a:t>
            </a:r>
            <a:r>
              <a:rPr lang="de-DE" sz="1800" b="1" dirty="0">
                <a:solidFill>
                  <a:srgbClr val="1B22B1"/>
                </a:solidFill>
              </a:rPr>
              <a:t>-</a:t>
            </a:r>
            <a:r>
              <a:rPr lang="de-DE" sz="1800" dirty="0"/>
              <a:t>NUHFF</a:t>
            </a:r>
            <a:r>
              <a:rPr lang="de-DE" sz="1800" b="1" dirty="0">
                <a:solidFill>
                  <a:srgbClr val="1B22B1"/>
                </a:solidFill>
              </a:rPr>
              <a:t>-</a:t>
            </a:r>
            <a:r>
              <a:rPr lang="de-DE" sz="1800" dirty="0"/>
              <a:t>NUHFF</a:t>
            </a:r>
            <a:r>
              <a:rPr lang="de-DE" sz="1800" dirty="0">
                <a:solidFill>
                  <a:srgbClr val="1B22B1"/>
                </a:solidFill>
              </a:rPr>
              <a:t>-</a:t>
            </a:r>
            <a:r>
              <a:rPr lang="de-DE" sz="1800" dirty="0">
                <a:solidFill>
                  <a:schemeClr val="accent6">
                    <a:lumMod val="50000"/>
                  </a:schemeClr>
                </a:solidFill>
              </a:rPr>
              <a:t>ZZZ</a:t>
            </a:r>
          </a:p>
        </p:txBody>
      </p:sp>
    </p:spTree>
    <p:extLst>
      <p:ext uri="{BB962C8B-B14F-4D97-AF65-F5344CB8AC3E}">
        <p14:creationId xmlns:p14="http://schemas.microsoft.com/office/powerpoint/2010/main" val="2257550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75E49B-19A3-48DC-8126-3688348A2AEB}"/>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1857AA5A-1672-4C37-A9CE-11168D23AEB0}"/>
              </a:ext>
            </a:extLst>
          </p:cNvPr>
          <p:cNvSpPr>
            <a:spLocks noGrp="1"/>
          </p:cNvSpPr>
          <p:nvPr>
            <p:ph idx="1"/>
          </p:nvPr>
        </p:nvSpPr>
        <p:spPr/>
        <p:txBody>
          <a:bodyPr/>
          <a:lstStyle/>
          <a:p>
            <a:r>
              <a:rPr lang="en-US" dirty="0"/>
              <a:t>Example: Esterification, equilibrium reaction</a:t>
            </a:r>
          </a:p>
          <a:p>
            <a:pPr lvl="1"/>
            <a:r>
              <a:rPr lang="de-DE" dirty="0">
                <a:solidFill>
                  <a:srgbClr val="2A3BDE"/>
                </a:solidFill>
              </a:rPr>
              <a:t>Web-</a:t>
            </a:r>
            <a:r>
              <a:rPr lang="de-DE" dirty="0" err="1">
                <a:solidFill>
                  <a:srgbClr val="2A3BDE"/>
                </a:solidFill>
              </a:rPr>
              <a:t>RInChIKey</a:t>
            </a:r>
            <a:endParaRPr lang="en-US" dirty="0">
              <a:solidFill>
                <a:srgbClr val="2A3BDE"/>
              </a:solidFill>
            </a:endParaRPr>
          </a:p>
        </p:txBody>
      </p:sp>
      <p:sp>
        <p:nvSpPr>
          <p:cNvPr id="4" name="Inhaltsplatzhalter 2">
            <a:extLst>
              <a:ext uri="{FF2B5EF4-FFF2-40B4-BE49-F238E27FC236}">
                <a16:creationId xmlns:a16="http://schemas.microsoft.com/office/drawing/2014/main" id="{C631B083-C012-496D-97EA-4ED03A1C76A4}"/>
              </a:ext>
            </a:extLst>
          </p:cNvPr>
          <p:cNvSpPr txBox="1">
            <a:spLocks/>
          </p:cNvSpPr>
          <p:nvPr/>
        </p:nvSpPr>
        <p:spPr>
          <a:xfrm>
            <a:off x="1534632" y="2897481"/>
            <a:ext cx="10515600" cy="580936"/>
          </a:xfrm>
          <a:prstGeom prst="rect">
            <a:avLst/>
          </a:prstGeom>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400"/>
              <a:t>Short-RInChIKey=SA-EUHFF-JEVIJXCZCL-UFTQDZUCXS-QAOWNCQODC-NUHFF-NUHFF-NUHFF-ZZZ</a:t>
            </a:r>
          </a:p>
          <a:p>
            <a:pPr marL="0" indent="0">
              <a:buFont typeface="Arial" panose="020B0604020202020204" pitchFamily="34" charset="0"/>
              <a:buNone/>
            </a:pPr>
            <a:r>
              <a:rPr lang="de-DE" sz="1400"/>
              <a:t>Web-RInChIKey=UTLWRJSGXVLTKYLGZ-NUHFFFADPSCTJSA</a:t>
            </a:r>
            <a:endParaRPr lang="de-DE" sz="1400" dirty="0"/>
          </a:p>
        </p:txBody>
      </p:sp>
      <p:graphicFrame>
        <p:nvGraphicFramePr>
          <p:cNvPr id="5" name="Objekt 4">
            <a:extLst>
              <a:ext uri="{FF2B5EF4-FFF2-40B4-BE49-F238E27FC236}">
                <a16:creationId xmlns:a16="http://schemas.microsoft.com/office/drawing/2014/main" id="{CF4BFFBA-254C-4FCE-A465-5507CB392650}"/>
              </a:ext>
            </a:extLst>
          </p:cNvPr>
          <p:cNvGraphicFramePr>
            <a:graphicFrameLocks noChangeAspect="1"/>
          </p:cNvGraphicFramePr>
          <p:nvPr>
            <p:extLst>
              <p:ext uri="{D42A27DB-BD31-4B8C-83A1-F6EECF244321}">
                <p14:modId xmlns:p14="http://schemas.microsoft.com/office/powerpoint/2010/main" val="1413457321"/>
              </p:ext>
            </p:extLst>
          </p:nvPr>
        </p:nvGraphicFramePr>
        <p:xfrm>
          <a:off x="1534632" y="5082976"/>
          <a:ext cx="5114925" cy="1143000"/>
        </p:xfrm>
        <a:graphic>
          <a:graphicData uri="http://schemas.openxmlformats.org/presentationml/2006/ole">
            <mc:AlternateContent xmlns:mc="http://schemas.openxmlformats.org/markup-compatibility/2006">
              <mc:Choice xmlns:v="urn:schemas-microsoft-com:vml" Requires="v">
                <p:oleObj name="ISIS/Draw Sketch" r:id="rId2" imgW="5114967" imgH="1142910" progId="MDLDrawOLE.MDLDrawObject.1">
                  <p:embed/>
                </p:oleObj>
              </mc:Choice>
              <mc:Fallback>
                <p:oleObj name="ISIS/Draw Sketch" r:id="rId2" imgW="5114967" imgH="1142910" progId="MDLDrawOLE.MDLDrawObject.1">
                  <p:embed/>
                  <p:pic>
                    <p:nvPicPr>
                      <p:cNvPr id="4" name="Objekt 3"/>
                      <p:cNvPicPr/>
                      <p:nvPr/>
                    </p:nvPicPr>
                    <p:blipFill>
                      <a:blip r:embed="rId3"/>
                      <a:stretch>
                        <a:fillRect/>
                      </a:stretch>
                    </p:blipFill>
                    <p:spPr>
                      <a:xfrm>
                        <a:off x="1534632" y="5082976"/>
                        <a:ext cx="5114925" cy="1143000"/>
                      </a:xfrm>
                      <a:prstGeom prst="rect">
                        <a:avLst/>
                      </a:prstGeom>
                    </p:spPr>
                  </p:pic>
                </p:oleObj>
              </mc:Fallback>
            </mc:AlternateContent>
          </a:graphicData>
        </a:graphic>
      </p:graphicFrame>
      <p:graphicFrame>
        <p:nvGraphicFramePr>
          <p:cNvPr id="6" name="Objekt 5">
            <a:extLst>
              <a:ext uri="{FF2B5EF4-FFF2-40B4-BE49-F238E27FC236}">
                <a16:creationId xmlns:a16="http://schemas.microsoft.com/office/drawing/2014/main" id="{D9744599-C90F-4CCD-9E6A-212BB52AE71A}"/>
              </a:ext>
            </a:extLst>
          </p:cNvPr>
          <p:cNvGraphicFramePr>
            <a:graphicFrameLocks noChangeAspect="1"/>
          </p:cNvGraphicFramePr>
          <p:nvPr>
            <p:extLst>
              <p:ext uri="{D42A27DB-BD31-4B8C-83A1-F6EECF244321}">
                <p14:modId xmlns:p14="http://schemas.microsoft.com/office/powerpoint/2010/main" val="977076170"/>
              </p:ext>
            </p:extLst>
          </p:nvPr>
        </p:nvGraphicFramePr>
        <p:xfrm>
          <a:off x="1534632" y="3563130"/>
          <a:ext cx="5686425" cy="838200"/>
        </p:xfrm>
        <a:graphic>
          <a:graphicData uri="http://schemas.openxmlformats.org/presentationml/2006/ole">
            <mc:AlternateContent xmlns:mc="http://schemas.openxmlformats.org/markup-compatibility/2006">
              <mc:Choice xmlns:v="urn:schemas-microsoft-com:vml" Requires="v">
                <p:oleObj name="ISIS/Draw Sketch" r:id="rId4" imgW="5686298" imgH="838080" progId="MDLDrawOLE.MDLDrawObject.1">
                  <p:embed/>
                </p:oleObj>
              </mc:Choice>
              <mc:Fallback>
                <p:oleObj name="ISIS/Draw Sketch" r:id="rId4" imgW="5686298" imgH="838080" progId="MDLDrawOLE.MDLDrawObject.1">
                  <p:embed/>
                  <p:pic>
                    <p:nvPicPr>
                      <p:cNvPr id="5" name="Objekt 4"/>
                      <p:cNvPicPr/>
                      <p:nvPr/>
                    </p:nvPicPr>
                    <p:blipFill>
                      <a:blip r:embed="rId5"/>
                      <a:stretch>
                        <a:fillRect/>
                      </a:stretch>
                    </p:blipFill>
                    <p:spPr>
                      <a:xfrm>
                        <a:off x="1534632" y="3563130"/>
                        <a:ext cx="5686425" cy="838200"/>
                      </a:xfrm>
                      <a:prstGeom prst="rect">
                        <a:avLst/>
                      </a:prstGeom>
                    </p:spPr>
                  </p:pic>
                </p:oleObj>
              </mc:Fallback>
            </mc:AlternateContent>
          </a:graphicData>
        </a:graphic>
      </p:graphicFrame>
      <p:graphicFrame>
        <p:nvGraphicFramePr>
          <p:cNvPr id="7" name="Objekt 6">
            <a:extLst>
              <a:ext uri="{FF2B5EF4-FFF2-40B4-BE49-F238E27FC236}">
                <a16:creationId xmlns:a16="http://schemas.microsoft.com/office/drawing/2014/main" id="{C7070393-49A7-4AFB-BE8D-57598C478810}"/>
              </a:ext>
            </a:extLst>
          </p:cNvPr>
          <p:cNvGraphicFramePr>
            <a:graphicFrameLocks noChangeAspect="1"/>
          </p:cNvGraphicFramePr>
          <p:nvPr>
            <p:extLst>
              <p:ext uri="{D42A27DB-BD31-4B8C-83A1-F6EECF244321}">
                <p14:modId xmlns:p14="http://schemas.microsoft.com/office/powerpoint/2010/main" val="4086999735"/>
              </p:ext>
            </p:extLst>
          </p:nvPr>
        </p:nvGraphicFramePr>
        <p:xfrm>
          <a:off x="1534632" y="2211681"/>
          <a:ext cx="5705475" cy="685800"/>
        </p:xfrm>
        <a:graphic>
          <a:graphicData uri="http://schemas.openxmlformats.org/presentationml/2006/ole">
            <mc:AlternateContent xmlns:mc="http://schemas.openxmlformats.org/markup-compatibility/2006">
              <mc:Choice xmlns:v="urn:schemas-microsoft-com:vml" Requires="v">
                <p:oleObj name="ISIS/Draw Sketch" r:id="rId6" imgW="5705478" imgH="685800" progId="MDLDrawOLE.MDLDrawObject.1">
                  <p:embed/>
                </p:oleObj>
              </mc:Choice>
              <mc:Fallback>
                <p:oleObj name="ISIS/Draw Sketch" r:id="rId6" imgW="5705478" imgH="685800" progId="MDLDrawOLE.MDLDrawObject.1">
                  <p:embed/>
                  <p:pic>
                    <p:nvPicPr>
                      <p:cNvPr id="6" name="Objekt 5"/>
                      <p:cNvPicPr/>
                      <p:nvPr/>
                    </p:nvPicPr>
                    <p:blipFill>
                      <a:blip r:embed="rId7"/>
                      <a:stretch>
                        <a:fillRect/>
                      </a:stretch>
                    </p:blipFill>
                    <p:spPr>
                      <a:xfrm>
                        <a:off x="1534632" y="2211681"/>
                        <a:ext cx="5705475" cy="685800"/>
                      </a:xfrm>
                      <a:prstGeom prst="rect">
                        <a:avLst/>
                      </a:prstGeom>
                    </p:spPr>
                  </p:pic>
                </p:oleObj>
              </mc:Fallback>
            </mc:AlternateContent>
          </a:graphicData>
        </a:graphic>
      </p:graphicFrame>
      <p:sp>
        <p:nvSpPr>
          <p:cNvPr id="8" name="Inhaltsplatzhalter 2">
            <a:extLst>
              <a:ext uri="{FF2B5EF4-FFF2-40B4-BE49-F238E27FC236}">
                <a16:creationId xmlns:a16="http://schemas.microsoft.com/office/drawing/2014/main" id="{8CC91203-7668-4CE9-8C03-1E32DB638AF8}"/>
              </a:ext>
            </a:extLst>
          </p:cNvPr>
          <p:cNvSpPr txBox="1">
            <a:spLocks/>
          </p:cNvSpPr>
          <p:nvPr/>
        </p:nvSpPr>
        <p:spPr>
          <a:xfrm>
            <a:off x="1534632" y="4369117"/>
            <a:ext cx="10515600" cy="62779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Short-RInChIKey=SA-EUHFF-JEVIJXCZCL-UFTQDZUCXS-UAUFKIWNBD-NUHFF-NUHFF-NUHFF-ZZZ</a:t>
            </a:r>
          </a:p>
          <a:p>
            <a:pPr marL="0" indent="0">
              <a:buNone/>
            </a:pPr>
            <a:r>
              <a:rPr lang="de-DE" sz="1400" dirty="0"/>
              <a:t>Web-RInChIKey=UTLWRJSGXVLTKYLGZ-NUHFFFADPSCTJSA</a:t>
            </a:r>
          </a:p>
        </p:txBody>
      </p:sp>
      <p:sp>
        <p:nvSpPr>
          <p:cNvPr id="9" name="Inhaltsplatzhalter 2">
            <a:extLst>
              <a:ext uri="{FF2B5EF4-FFF2-40B4-BE49-F238E27FC236}">
                <a16:creationId xmlns:a16="http://schemas.microsoft.com/office/drawing/2014/main" id="{BF941E98-D172-4B03-B3B3-E4C8476B0DC1}"/>
              </a:ext>
            </a:extLst>
          </p:cNvPr>
          <p:cNvSpPr txBox="1">
            <a:spLocks/>
          </p:cNvSpPr>
          <p:nvPr/>
        </p:nvSpPr>
        <p:spPr>
          <a:xfrm>
            <a:off x="1534632" y="6176963"/>
            <a:ext cx="10515600" cy="61756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dirty="0"/>
              <a:t>Short-RInChIKey=SA-EUHFF-FERIUCNNQQ-OBNCKNCVKJ-DNBJJWMYJT-NUHFF-NUHFF-NUHFF-ZZZ</a:t>
            </a:r>
          </a:p>
          <a:p>
            <a:pPr marL="0" indent="0">
              <a:buNone/>
            </a:pPr>
            <a:r>
              <a:rPr lang="de-DE" sz="1400" dirty="0"/>
              <a:t>Web-RInChIKey=UTLWRJSGXVLTKYLGZ-NUHFFFADPSCTJSA</a:t>
            </a:r>
          </a:p>
        </p:txBody>
      </p:sp>
    </p:spTree>
    <p:extLst>
      <p:ext uri="{BB962C8B-B14F-4D97-AF65-F5344CB8AC3E}">
        <p14:creationId xmlns:p14="http://schemas.microsoft.com/office/powerpoint/2010/main" val="1889622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115043-C0F6-487A-A355-CAEF87991042}"/>
              </a:ext>
            </a:extLst>
          </p:cNvPr>
          <p:cNvSpPr>
            <a:spLocks noGrp="1"/>
          </p:cNvSpPr>
          <p:nvPr>
            <p:ph type="title"/>
          </p:nvPr>
        </p:nvSpPr>
        <p:spPr/>
        <p:txBody>
          <a:bodyPr/>
          <a:lstStyle/>
          <a:p>
            <a:r>
              <a:rPr lang="en-US" dirty="0"/>
              <a:t>RInChI – What it is</a:t>
            </a:r>
          </a:p>
        </p:txBody>
      </p:sp>
      <p:sp>
        <p:nvSpPr>
          <p:cNvPr id="3" name="Inhaltsplatzhalter 2">
            <a:extLst>
              <a:ext uri="{FF2B5EF4-FFF2-40B4-BE49-F238E27FC236}">
                <a16:creationId xmlns:a16="http://schemas.microsoft.com/office/drawing/2014/main" id="{7C7D679C-85F3-4E9D-B533-4A39F7C793CB}"/>
              </a:ext>
            </a:extLst>
          </p:cNvPr>
          <p:cNvSpPr>
            <a:spLocks noGrp="1"/>
          </p:cNvSpPr>
          <p:nvPr>
            <p:ph idx="1"/>
          </p:nvPr>
        </p:nvSpPr>
        <p:spPr/>
        <p:txBody>
          <a:bodyPr>
            <a:normAutofit/>
          </a:bodyPr>
          <a:lstStyle/>
          <a:p>
            <a:r>
              <a:rPr lang="en-US" dirty="0"/>
              <a:t>Example: Esterification, equilibrium reaction</a:t>
            </a:r>
          </a:p>
          <a:p>
            <a:pPr lvl="1"/>
            <a:r>
              <a:rPr lang="de-DE" b="1" dirty="0"/>
              <a:t>Web-</a:t>
            </a:r>
            <a:r>
              <a:rPr lang="de-DE" b="1" dirty="0" err="1"/>
              <a:t>RInChIKey</a:t>
            </a:r>
            <a:r>
              <a:rPr lang="de-DE" b="1" dirty="0"/>
              <a:t> (</a:t>
            </a:r>
            <a:r>
              <a:rPr lang="de-DE" b="1" dirty="0" err="1"/>
              <a:t>continued</a:t>
            </a:r>
            <a:r>
              <a:rPr lang="de-DE" b="1" dirty="0"/>
              <a:t>)</a:t>
            </a:r>
          </a:p>
          <a:p>
            <a:pPr lvl="2"/>
            <a:r>
              <a:rPr lang="en-US" dirty="0"/>
              <a:t>The Web-</a:t>
            </a:r>
            <a:r>
              <a:rPr lang="en-US" dirty="0" err="1"/>
              <a:t>RInChIKey</a:t>
            </a:r>
            <a:r>
              <a:rPr lang="en-US" dirty="0"/>
              <a:t> has a </a:t>
            </a:r>
            <a:r>
              <a:rPr lang="en-US" dirty="0">
                <a:solidFill>
                  <a:srgbClr val="2A3BDE"/>
                </a:solidFill>
              </a:rPr>
              <a:t>fixed length </a:t>
            </a:r>
            <a:r>
              <a:rPr lang="en-US" dirty="0"/>
              <a:t>of 47 characters with 17 letters in the major and 15 letters in the minor layer.</a:t>
            </a:r>
          </a:p>
          <a:p>
            <a:pPr lvl="2"/>
            <a:r>
              <a:rPr lang="en-US" dirty="0"/>
              <a:t>The Web-</a:t>
            </a:r>
            <a:r>
              <a:rPr lang="en-US" dirty="0" err="1"/>
              <a:t>RInChIKey</a:t>
            </a:r>
            <a:r>
              <a:rPr lang="en-US" dirty="0"/>
              <a:t> is a component-based representation of reactions that is </a:t>
            </a:r>
            <a:r>
              <a:rPr lang="en-US" dirty="0">
                <a:solidFill>
                  <a:srgbClr val="2A3BDE"/>
                </a:solidFill>
              </a:rPr>
              <a:t>agnostic about the role of any component </a:t>
            </a:r>
            <a:r>
              <a:rPr lang="en-US" dirty="0"/>
              <a:t>within a reaction and the direction of the reaction. Reactions with identical components but different roles are represented by identical Web-</a:t>
            </a:r>
            <a:r>
              <a:rPr lang="en-US" dirty="0" err="1"/>
              <a:t>RInChIKeys</a:t>
            </a:r>
            <a:r>
              <a:rPr lang="en-US" dirty="0"/>
              <a:t>.</a:t>
            </a:r>
          </a:p>
          <a:p>
            <a:pPr lvl="3"/>
            <a:r>
              <a:rPr lang="en-US" dirty="0"/>
              <a:t>The results of the searches may have to be refined in a second step to filter out the inappropriate hits.</a:t>
            </a:r>
          </a:p>
          <a:p>
            <a:pPr lvl="2"/>
            <a:r>
              <a:rPr lang="en-US" dirty="0"/>
              <a:t>Intended usage</a:t>
            </a:r>
          </a:p>
          <a:p>
            <a:pPr lvl="3"/>
            <a:r>
              <a:rPr lang="en-US" dirty="0"/>
              <a:t>Searches over reaction databases with unknown drawing model</a:t>
            </a:r>
          </a:p>
          <a:p>
            <a:pPr lvl="4"/>
            <a:r>
              <a:rPr lang="en-US" dirty="0"/>
              <a:t>Especially web </a:t>
            </a:r>
            <a:r>
              <a:rPr lang="en-US" dirty="0" err="1"/>
              <a:t>seraches</a:t>
            </a:r>
            <a:endParaRPr lang="en-US" dirty="0"/>
          </a:p>
          <a:p>
            <a:pPr lvl="3"/>
            <a:r>
              <a:rPr lang="en-US" dirty="0"/>
              <a:t>Comparison of reaction databases with different drawing models</a:t>
            </a:r>
          </a:p>
        </p:txBody>
      </p:sp>
    </p:spTree>
    <p:extLst>
      <p:ext uri="{BB962C8B-B14F-4D97-AF65-F5344CB8AC3E}">
        <p14:creationId xmlns:p14="http://schemas.microsoft.com/office/powerpoint/2010/main" val="11642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RInChI – What it is</a:t>
            </a:r>
          </a:p>
        </p:txBody>
      </p:sp>
      <p:sp>
        <p:nvSpPr>
          <p:cNvPr id="3" name="Inhaltsplatzhalter 2"/>
          <p:cNvSpPr>
            <a:spLocks noGrp="1"/>
          </p:cNvSpPr>
          <p:nvPr>
            <p:ph idx="1"/>
          </p:nvPr>
        </p:nvSpPr>
        <p:spPr>
          <a:xfrm>
            <a:off x="838200" y="1614610"/>
            <a:ext cx="10515600" cy="4903148"/>
          </a:xfrm>
        </p:spPr>
        <p:txBody>
          <a:bodyPr>
            <a:normAutofit/>
          </a:bodyPr>
          <a:lstStyle/>
          <a:p>
            <a:pPr>
              <a:spcAft>
                <a:spcPts val="600"/>
              </a:spcAft>
            </a:pPr>
            <a:r>
              <a:rPr lang="en-US" dirty="0"/>
              <a:t>RInChI 1.0 released in March 2017</a:t>
            </a:r>
          </a:p>
          <a:p>
            <a:r>
              <a:rPr lang="en-US" dirty="0"/>
              <a:t>Publication: International chemical identifier for reactions (RInChI), </a:t>
            </a:r>
            <a:r>
              <a:rPr lang="en-US" dirty="0" err="1"/>
              <a:t>Grethe</a:t>
            </a:r>
            <a:r>
              <a:rPr lang="en-US" dirty="0"/>
              <a:t> </a:t>
            </a:r>
            <a:r>
              <a:rPr lang="en-US" i="1" dirty="0"/>
              <a:t>et al. </a:t>
            </a:r>
            <a:r>
              <a:rPr lang="en-US" dirty="0"/>
              <a:t>J </a:t>
            </a:r>
            <a:r>
              <a:rPr lang="en-US" dirty="0" err="1"/>
              <a:t>Cheminform</a:t>
            </a:r>
            <a:r>
              <a:rPr lang="en-US" dirty="0"/>
              <a:t> (2018) 10:22 (May 2018)</a:t>
            </a:r>
          </a:p>
          <a:p>
            <a:pPr lvl="1"/>
            <a:r>
              <a:rPr lang="en-US" dirty="0">
                <a:hlinkClick r:id="rId2"/>
              </a:rPr>
              <a:t>https://doi.org/10.1186/s13321-018-0277-8</a:t>
            </a:r>
            <a:endParaRPr lang="en-US" dirty="0"/>
          </a:p>
          <a:p>
            <a:r>
              <a:rPr lang="en-US" dirty="0"/>
              <a:t>First publisher introducing RInChI</a:t>
            </a:r>
          </a:p>
          <a:p>
            <a:pPr lvl="1"/>
            <a:r>
              <a:rPr lang="en-US" dirty="0" err="1"/>
              <a:t>Beilstein</a:t>
            </a:r>
            <a:r>
              <a:rPr lang="en-US" dirty="0"/>
              <a:t> Institute, Frankfurt (Main), Germany</a:t>
            </a:r>
          </a:p>
          <a:p>
            <a:r>
              <a:rPr lang="en-US" dirty="0"/>
              <a:t>RInChI implementations by software vendors</a:t>
            </a:r>
          </a:p>
          <a:p>
            <a:pPr lvl="1"/>
            <a:r>
              <a:rPr lang="en-US" dirty="0"/>
              <a:t>The Biovia software packages Draw, Direct and Pipeline Pilot (version 2019, released in December 2018) include RInChI</a:t>
            </a:r>
          </a:p>
          <a:p>
            <a:pPr lvl="1"/>
            <a:r>
              <a:rPr lang="en-US" dirty="0" err="1"/>
              <a:t>ChemAxon</a:t>
            </a:r>
            <a:r>
              <a:rPr lang="en-US" dirty="0"/>
              <a:t> Marvin editor, released 2019 </a:t>
            </a:r>
          </a:p>
          <a:p>
            <a:pPr lvl="1"/>
            <a:r>
              <a:rPr lang="en-US" dirty="0" err="1"/>
              <a:t>Knime</a:t>
            </a:r>
            <a:r>
              <a:rPr lang="en-US" dirty="0"/>
              <a:t> nodes by Lhasa Ltd, UK, 2019</a:t>
            </a:r>
          </a:p>
          <a:p>
            <a:pPr lvl="1"/>
            <a:endParaRPr lang="en-US" dirty="0"/>
          </a:p>
        </p:txBody>
      </p:sp>
    </p:spTree>
    <p:extLst>
      <p:ext uri="{BB962C8B-B14F-4D97-AF65-F5344CB8AC3E}">
        <p14:creationId xmlns:p14="http://schemas.microsoft.com/office/powerpoint/2010/main" val="394904467"/>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8-09-13 Migration Assessment Methods.potx" id="{8745924E-3A5F-4029-B8B4-6C55AFE3D980}" vid="{9653ED87-9492-44CC-9EC4-59A822AB6B25}"/>
    </a:ext>
  </a:extLst>
</a:theme>
</file>

<file path=docProps/app.xml><?xml version="1.0" encoding="utf-8"?>
<Properties xmlns="http://schemas.openxmlformats.org/officeDocument/2006/extended-properties" xmlns:vt="http://schemas.openxmlformats.org/officeDocument/2006/docPropsVTypes">
  <Template>Larissa</Template>
  <TotalTime>0</TotalTime>
  <Words>6791</Words>
  <Application>Microsoft Office PowerPoint</Application>
  <PresentationFormat>Breitbild</PresentationFormat>
  <Paragraphs>1013</Paragraphs>
  <Slides>55</Slides>
  <Notes>0</Notes>
  <HiddenSlides>0</HiddenSlides>
  <MMClips>0</MMClips>
  <ScaleCrop>false</ScaleCrop>
  <HeadingPairs>
    <vt:vector size="8" baseType="variant">
      <vt:variant>
        <vt:lpstr>Verwendete Schriftarten</vt:lpstr>
      </vt:variant>
      <vt:variant>
        <vt:i4>4</vt:i4>
      </vt:variant>
      <vt:variant>
        <vt:lpstr>Design</vt:lpstr>
      </vt:variant>
      <vt:variant>
        <vt:i4>1</vt:i4>
      </vt:variant>
      <vt:variant>
        <vt:lpstr>Eingebettete OLE-Server</vt:lpstr>
      </vt:variant>
      <vt:variant>
        <vt:i4>1</vt:i4>
      </vt:variant>
      <vt:variant>
        <vt:lpstr>Folientitel</vt:lpstr>
      </vt:variant>
      <vt:variant>
        <vt:i4>55</vt:i4>
      </vt:variant>
    </vt:vector>
  </HeadingPairs>
  <TitlesOfParts>
    <vt:vector size="61" baseType="lpstr">
      <vt:lpstr>Arial</vt:lpstr>
      <vt:lpstr>Calibri</vt:lpstr>
      <vt:lpstr>Courier New</vt:lpstr>
      <vt:lpstr>Rockwell</vt:lpstr>
      <vt:lpstr>Larissa</vt:lpstr>
      <vt:lpstr>ISIS/Draw Sketch</vt:lpstr>
      <vt:lpstr>RInChI – What is next?</vt:lpstr>
      <vt:lpstr>The International Chemical Identifier for Reactions (RInChI) in the InChI Ecosystem</vt:lpstr>
      <vt:lpstr>RInChI – What it is</vt:lpstr>
      <vt:lpstr>RInChI – What it is</vt:lpstr>
      <vt:lpstr>RInChI – What it is</vt:lpstr>
      <vt:lpstr>RInChI – What it is</vt:lpstr>
      <vt:lpstr>RInChI – What it is</vt:lpstr>
      <vt:lpstr>RInChI – What it is</vt:lpstr>
      <vt:lpstr>RInChI – What it is</vt:lpstr>
      <vt:lpstr>RInChI – What it is</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RInChI – What’ next</vt:lpstr>
      <vt:lpstr>Thanks </vt:lpstr>
      <vt:lpstr>Appendix</vt:lpstr>
      <vt:lpstr>RInChI - Setup</vt:lpstr>
      <vt:lpstr>RAuxInfo - Setup</vt:lpstr>
      <vt:lpstr>Long-RInChIKey - Setup</vt:lpstr>
      <vt:lpstr>Long-RInChIKey (continued)</vt:lpstr>
      <vt:lpstr>Short-RInChIKeys - Setup</vt:lpstr>
      <vt:lpstr>Short-RInChIKeys (continued)</vt:lpstr>
      <vt:lpstr>Short-RInChIKeys (continued)</vt:lpstr>
      <vt:lpstr>Technical issues</vt:lpstr>
      <vt:lpstr>Additional input and output formats</vt:lpstr>
      <vt:lpstr>Atom mapping (atom mapping only)</vt:lpstr>
      <vt:lpstr>Atom mapping (atom mapping only)</vt:lpstr>
      <vt:lpstr>Atom mapping (Example: 2 reagents into one product) </vt:lpstr>
      <vt:lpstr>Atom mapping (Example: Cope rearrangement)</vt:lpstr>
      <vt:lpstr>Stereochemistry – additional stereolayer</vt:lpstr>
      <vt:lpstr>Tautomers</vt:lpstr>
      <vt:lpstr>Tautomers</vt:lpstr>
      <vt:lpstr>Tautomers: status</vt:lpstr>
      <vt:lpstr>ProcAuxInfo – Component identification</vt:lpstr>
      <vt:lpstr>ProcAuxInfo – Components’ layer</vt:lpstr>
      <vt:lpstr>ProcAuxInfo  – Components’ layer</vt:lpstr>
      <vt:lpstr>ProcAuxInfo  – Components’ layer </vt:lpstr>
      <vt:lpstr>ProcAuxInfo – Reaction layer </vt:lpstr>
      <vt:lpstr>ProcAuxInfo  – Reaction layer </vt:lpstr>
      <vt:lpstr>ProcAuxInfo  – Reaction layer </vt:lpstr>
      <vt:lpstr>ProcAuxInfo – Components’ work-up</vt:lpstr>
      <vt:lpstr>CINF Symposium reaction optimization and prediction</vt:lpstr>
      <vt:lpstr>CINF Symposium reaction optimization and prediction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Migration Assessment Methods</dc:title>
  <dc:creator>Norbert Sas</dc:creator>
  <cp:lastModifiedBy>Gerd Blanke</cp:lastModifiedBy>
  <cp:revision>273</cp:revision>
  <dcterms:created xsi:type="dcterms:W3CDTF">2018-09-13T11:28:01Z</dcterms:created>
  <dcterms:modified xsi:type="dcterms:W3CDTF">2021-03-22T00:29:24Z</dcterms:modified>
</cp:coreProperties>
</file>